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3">
  <p:sldMasterIdLst>
    <p:sldMasterId id="2147483708" r:id="rId1"/>
  </p:sldMasterIdLst>
  <p:notesMasterIdLst>
    <p:notesMasterId r:id="rId21"/>
  </p:notesMasterIdLst>
  <p:handoutMasterIdLst>
    <p:handoutMasterId r:id="rId22"/>
  </p:handoutMasterIdLst>
  <p:sldIdLst>
    <p:sldId id="392" r:id="rId2"/>
    <p:sldId id="801" r:id="rId3"/>
    <p:sldId id="800" r:id="rId4"/>
    <p:sldId id="811" r:id="rId5"/>
    <p:sldId id="812" r:id="rId6"/>
    <p:sldId id="813" r:id="rId7"/>
    <p:sldId id="814" r:id="rId8"/>
    <p:sldId id="802" r:id="rId9"/>
    <p:sldId id="815" r:id="rId10"/>
    <p:sldId id="816" r:id="rId11"/>
    <p:sldId id="817" r:id="rId12"/>
    <p:sldId id="818" r:id="rId13"/>
    <p:sldId id="804" r:id="rId14"/>
    <p:sldId id="806" r:id="rId15"/>
    <p:sldId id="807" r:id="rId16"/>
    <p:sldId id="808" r:id="rId17"/>
    <p:sldId id="810" r:id="rId18"/>
    <p:sldId id="789" r:id="rId19"/>
    <p:sldId id="792" r:id="rId20"/>
  </p:sldIdLst>
  <p:sldSz cx="12192000" cy="6858000"/>
  <p:notesSz cx="6954838" cy="9240838"/>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Şükriye ÇELİKKOL" initials="ŞÇ" lastIdx="1" clrIdx="2">
    <p:extLst>
      <p:ext uri="{19B8F6BF-5375-455C-9EA6-DF929625EA0E}">
        <p15:presenceInfo xmlns="" xmlns:p15="http://schemas.microsoft.com/office/powerpoint/2012/main" userId="S-1-5-21-1846690352-3207055678-474012798-1136" providerId="AD"/>
      </p:ext>
    </p:extLst>
  </p:cmAuthor>
  <p:cmAuthor id="2" name="Hande TEZER" initials="HT" lastIdx="1" clrIdx="1">
    <p:extLst>
      <p:ext uri="{19B8F6BF-5375-455C-9EA6-DF929625EA0E}">
        <p15:presenceInfo xmlns="" xmlns:p15="http://schemas.microsoft.com/office/powerpoint/2012/main" userId="S-1-5-21-1846690352-3207055678-474012798-11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66FFFF"/>
    <a:srgbClr val="CCFFFF"/>
    <a:srgbClr val="D60093"/>
    <a:srgbClr val="FF33CC"/>
    <a:srgbClr val="CC0099"/>
    <a:srgbClr val="33CC33"/>
    <a:srgbClr val="A5BBE3"/>
    <a:srgbClr val="29FF8A"/>
    <a:srgbClr val="A2B9E2"/>
    <a:srgbClr val="6FDB6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Orta Stil 4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Orta Stil 4 - Vurgu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799B23B-EC83-4686-B30A-512413B5E67A}" styleName="Açık Stil 3 - Vurgu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FECB4D8-DB02-4DC6-A0A2-4F2EBAE1DC90}" styleName="Orta Stil 1 - Vurgu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74" autoAdjust="0"/>
    <p:restoredTop sz="92857" autoAdjust="0"/>
  </p:normalViewPr>
  <p:slideViewPr>
    <p:cSldViewPr snapToGrid="0">
      <p:cViewPr varScale="1">
        <p:scale>
          <a:sx n="85" d="100"/>
          <a:sy n="85" d="100"/>
        </p:scale>
        <p:origin x="-846" y="-126"/>
      </p:cViewPr>
      <p:guideLst>
        <p:guide orient="horz" pos="2160"/>
        <p:guide pos="3840"/>
      </p:guideLst>
    </p:cSldViewPr>
  </p:slideViewPr>
  <p:outlineViewPr>
    <p:cViewPr>
      <p:scale>
        <a:sx n="33" d="100"/>
        <a:sy n="33" d="100"/>
      </p:scale>
      <p:origin x="0" y="-12222"/>
    </p:cViewPr>
  </p:outlineViewPr>
  <p:notesTextViewPr>
    <p:cViewPr>
      <p:scale>
        <a:sx n="1" d="1"/>
        <a:sy n="1" d="1"/>
      </p:scale>
      <p:origin x="0" y="0"/>
    </p:cViewPr>
  </p:notesTextViewPr>
  <p:sorterViewPr>
    <p:cViewPr>
      <p:scale>
        <a:sx n="100" d="100"/>
        <a:sy n="100" d="100"/>
      </p:scale>
      <p:origin x="0" y="-24798"/>
    </p:cViewPr>
  </p:sorterViewPr>
  <p:notesViewPr>
    <p:cSldViewPr snapToGrid="0">
      <p:cViewPr varScale="1">
        <p:scale>
          <a:sx n="53" d="100"/>
          <a:sy n="53" d="100"/>
        </p:scale>
        <p:origin x="2826" y="66"/>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3013763" cy="463647"/>
          </a:xfrm>
          <a:prstGeom prst="rect">
            <a:avLst/>
          </a:prstGeom>
        </p:spPr>
        <p:txBody>
          <a:bodyPr vert="horz" lIns="92546" tIns="46273" rIns="92546" bIns="46273" rtlCol="0"/>
          <a:lstStyle>
            <a:lvl1pPr algn="l">
              <a:defRPr sz="1200"/>
            </a:lvl1pPr>
          </a:lstStyle>
          <a:p>
            <a:endParaRPr lang="tr-TR"/>
          </a:p>
        </p:txBody>
      </p:sp>
      <p:sp>
        <p:nvSpPr>
          <p:cNvPr id="3" name="Veri Yer Tutucusu 2"/>
          <p:cNvSpPr>
            <a:spLocks noGrp="1"/>
          </p:cNvSpPr>
          <p:nvPr>
            <p:ph type="dt" sz="quarter" idx="1"/>
          </p:nvPr>
        </p:nvSpPr>
        <p:spPr>
          <a:xfrm>
            <a:off x="3939466" y="0"/>
            <a:ext cx="3013763" cy="463647"/>
          </a:xfrm>
          <a:prstGeom prst="rect">
            <a:avLst/>
          </a:prstGeom>
        </p:spPr>
        <p:txBody>
          <a:bodyPr vert="horz" lIns="92546" tIns="46273" rIns="92546" bIns="46273" rtlCol="0"/>
          <a:lstStyle>
            <a:lvl1pPr algn="r">
              <a:defRPr sz="1200"/>
            </a:lvl1pPr>
          </a:lstStyle>
          <a:p>
            <a:fld id="{9984E92A-CD51-4068-9A58-A51851639F09}" type="datetime1">
              <a:rPr lang="tr-TR" smtClean="0"/>
              <a:pPr/>
              <a:t>14.12.2017</a:t>
            </a:fld>
            <a:endParaRPr lang="tr-TR"/>
          </a:p>
        </p:txBody>
      </p:sp>
      <p:sp>
        <p:nvSpPr>
          <p:cNvPr id="4" name="Altbilgi Yer Tutucusu 3"/>
          <p:cNvSpPr>
            <a:spLocks noGrp="1"/>
          </p:cNvSpPr>
          <p:nvPr>
            <p:ph type="ftr" sz="quarter" idx="2"/>
          </p:nvPr>
        </p:nvSpPr>
        <p:spPr>
          <a:xfrm>
            <a:off x="0" y="8777193"/>
            <a:ext cx="3013763" cy="463646"/>
          </a:xfrm>
          <a:prstGeom prst="rect">
            <a:avLst/>
          </a:prstGeom>
        </p:spPr>
        <p:txBody>
          <a:bodyPr vert="horz" lIns="92546" tIns="46273" rIns="92546" bIns="46273" rtlCol="0" anchor="b"/>
          <a:lstStyle>
            <a:lvl1pPr algn="l">
              <a:defRPr sz="1200"/>
            </a:lvl1pPr>
          </a:lstStyle>
          <a:p>
            <a:endParaRPr lang="tr-TR"/>
          </a:p>
        </p:txBody>
      </p:sp>
      <p:sp>
        <p:nvSpPr>
          <p:cNvPr id="5" name="Slayt Numarası Yer Tutucusu 4"/>
          <p:cNvSpPr>
            <a:spLocks noGrp="1"/>
          </p:cNvSpPr>
          <p:nvPr>
            <p:ph type="sldNum" sz="quarter" idx="3"/>
          </p:nvPr>
        </p:nvSpPr>
        <p:spPr>
          <a:xfrm>
            <a:off x="3939466" y="8777193"/>
            <a:ext cx="3013763" cy="463646"/>
          </a:xfrm>
          <a:prstGeom prst="rect">
            <a:avLst/>
          </a:prstGeom>
        </p:spPr>
        <p:txBody>
          <a:bodyPr vert="horz" lIns="92546" tIns="46273" rIns="92546" bIns="46273" rtlCol="0" anchor="b"/>
          <a:lstStyle>
            <a:lvl1pPr algn="r">
              <a:defRPr sz="1200"/>
            </a:lvl1pPr>
          </a:lstStyle>
          <a:p>
            <a:fld id="{1AD5C14B-CB16-43F6-9CEC-20724EECC2D8}" type="slidenum">
              <a:rPr lang="tr-TR" smtClean="0"/>
              <a:pPr/>
              <a:t>‹#›</a:t>
            </a:fld>
            <a:endParaRPr lang="tr-TR"/>
          </a:p>
        </p:txBody>
      </p:sp>
    </p:spTree>
    <p:extLst>
      <p:ext uri="{BB962C8B-B14F-4D97-AF65-F5344CB8AC3E}">
        <p14:creationId xmlns="" xmlns:p14="http://schemas.microsoft.com/office/powerpoint/2010/main" val="119875962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3013763" cy="463647"/>
          </a:xfrm>
          <a:prstGeom prst="rect">
            <a:avLst/>
          </a:prstGeom>
        </p:spPr>
        <p:txBody>
          <a:bodyPr vert="horz" lIns="92546" tIns="46273" rIns="92546" bIns="46273" rtlCol="0"/>
          <a:lstStyle>
            <a:lvl1pPr algn="l">
              <a:defRPr sz="1200"/>
            </a:lvl1pPr>
          </a:lstStyle>
          <a:p>
            <a:endParaRPr lang="tr-TR"/>
          </a:p>
        </p:txBody>
      </p:sp>
      <p:sp>
        <p:nvSpPr>
          <p:cNvPr id="3" name="Veri Yer Tutucusu 2"/>
          <p:cNvSpPr>
            <a:spLocks noGrp="1"/>
          </p:cNvSpPr>
          <p:nvPr>
            <p:ph type="dt" idx="1"/>
          </p:nvPr>
        </p:nvSpPr>
        <p:spPr>
          <a:xfrm>
            <a:off x="3939466" y="0"/>
            <a:ext cx="3013763" cy="463647"/>
          </a:xfrm>
          <a:prstGeom prst="rect">
            <a:avLst/>
          </a:prstGeom>
        </p:spPr>
        <p:txBody>
          <a:bodyPr vert="horz" lIns="92546" tIns="46273" rIns="92546" bIns="46273" rtlCol="0"/>
          <a:lstStyle>
            <a:lvl1pPr algn="r">
              <a:defRPr sz="1200"/>
            </a:lvl1pPr>
          </a:lstStyle>
          <a:p>
            <a:fld id="{11D0103E-7FDB-4C2A-9C03-E533C3F9E3F0}" type="datetime1">
              <a:rPr lang="tr-TR" smtClean="0"/>
              <a:pPr/>
              <a:t>14.12.2017</a:t>
            </a:fld>
            <a:endParaRPr lang="tr-TR"/>
          </a:p>
        </p:txBody>
      </p:sp>
      <p:sp>
        <p:nvSpPr>
          <p:cNvPr id="4" name="Slayt Görüntüsü Yer Tutucusu 3"/>
          <p:cNvSpPr>
            <a:spLocks noGrp="1" noRot="1" noChangeAspect="1"/>
          </p:cNvSpPr>
          <p:nvPr>
            <p:ph type="sldImg" idx="2"/>
          </p:nvPr>
        </p:nvSpPr>
        <p:spPr>
          <a:xfrm>
            <a:off x="706438" y="1155700"/>
            <a:ext cx="5541962" cy="3117850"/>
          </a:xfrm>
          <a:prstGeom prst="rect">
            <a:avLst/>
          </a:prstGeom>
          <a:noFill/>
          <a:ln w="12700">
            <a:solidFill>
              <a:prstClr val="black"/>
            </a:solidFill>
          </a:ln>
        </p:spPr>
        <p:txBody>
          <a:bodyPr vert="horz" lIns="92546" tIns="46273" rIns="92546" bIns="46273" rtlCol="0" anchor="ctr"/>
          <a:lstStyle/>
          <a:p>
            <a:endParaRPr lang="tr-TR"/>
          </a:p>
        </p:txBody>
      </p:sp>
      <p:sp>
        <p:nvSpPr>
          <p:cNvPr id="5" name="Not Yer Tutucusu 4"/>
          <p:cNvSpPr>
            <a:spLocks noGrp="1"/>
          </p:cNvSpPr>
          <p:nvPr>
            <p:ph type="body" sz="quarter" idx="3"/>
          </p:nvPr>
        </p:nvSpPr>
        <p:spPr>
          <a:xfrm>
            <a:off x="695484" y="4447153"/>
            <a:ext cx="5563870" cy="3638580"/>
          </a:xfrm>
          <a:prstGeom prst="rect">
            <a:avLst/>
          </a:prstGeom>
        </p:spPr>
        <p:txBody>
          <a:bodyPr vert="horz" lIns="92546" tIns="46273" rIns="92546" bIns="46273"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777193"/>
            <a:ext cx="3013763" cy="463646"/>
          </a:xfrm>
          <a:prstGeom prst="rect">
            <a:avLst/>
          </a:prstGeom>
        </p:spPr>
        <p:txBody>
          <a:bodyPr vert="horz" lIns="92546" tIns="46273" rIns="92546" bIns="46273" rtlCol="0" anchor="b"/>
          <a:lstStyle>
            <a:lvl1pPr algn="l">
              <a:defRPr sz="1200"/>
            </a:lvl1pPr>
          </a:lstStyle>
          <a:p>
            <a:endParaRPr lang="tr-TR"/>
          </a:p>
        </p:txBody>
      </p:sp>
      <p:sp>
        <p:nvSpPr>
          <p:cNvPr id="7" name="Slayt Numarası Yer Tutucusu 6"/>
          <p:cNvSpPr>
            <a:spLocks noGrp="1"/>
          </p:cNvSpPr>
          <p:nvPr>
            <p:ph type="sldNum" sz="quarter" idx="5"/>
          </p:nvPr>
        </p:nvSpPr>
        <p:spPr>
          <a:xfrm>
            <a:off x="3939466" y="8777193"/>
            <a:ext cx="3013763" cy="463646"/>
          </a:xfrm>
          <a:prstGeom prst="rect">
            <a:avLst/>
          </a:prstGeom>
        </p:spPr>
        <p:txBody>
          <a:bodyPr vert="horz" lIns="92546" tIns="46273" rIns="92546" bIns="46273" rtlCol="0" anchor="b"/>
          <a:lstStyle>
            <a:lvl1pPr algn="r">
              <a:defRPr sz="1200"/>
            </a:lvl1pPr>
          </a:lstStyle>
          <a:p>
            <a:fld id="{4FE20D42-76FD-4179-A7FE-8C2F64AA3C60}" type="slidenum">
              <a:rPr lang="tr-TR" smtClean="0"/>
              <a:pPr/>
              <a:t>‹#›</a:t>
            </a:fld>
            <a:endParaRPr lang="tr-TR"/>
          </a:p>
        </p:txBody>
      </p:sp>
    </p:spTree>
    <p:extLst>
      <p:ext uri="{BB962C8B-B14F-4D97-AF65-F5344CB8AC3E}">
        <p14:creationId xmlns="" xmlns:p14="http://schemas.microsoft.com/office/powerpoint/2010/main" val="3852954670"/>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432BFA7-2755-4B84-8D4C-D6EECE4E7D3C}" type="datetime1">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14.12.2017</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18 Altbilgi Yer Tutucusu"/>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26 Slayt Numarası Yer Tutucusu"/>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259740-9DAA-4B9F-8C53-E635BE91F5AF}" type="slidenum">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47C9B81F-C347-4BEF-BFDF-29C42F48304A}" type="datetimeFigureOut">
              <a:rPr lang="en-US" smtClean="0"/>
              <a:pPr/>
              <a:t>12/14/2017</a:t>
            </a:fld>
            <a:endParaRPr lang="en-US"/>
          </a:p>
        </p:txBody>
      </p:sp>
      <p:sp>
        <p:nvSpPr>
          <p:cNvPr id="5" name="4 Altbilgi Yer Tutucusu"/>
          <p:cNvSpPr>
            <a:spLocks noGrp="1"/>
          </p:cNvSpPr>
          <p:nvPr>
            <p:ph type="ftr" sz="quarter" idx="11"/>
          </p:nvPr>
        </p:nvSpPr>
        <p:spPr/>
        <p:txBody>
          <a:bodyPr/>
          <a:lstStyle/>
          <a:p>
            <a:endParaRPr kumimoji="0" lang="en-US"/>
          </a:p>
        </p:txBody>
      </p:sp>
      <p:sp>
        <p:nvSpPr>
          <p:cNvPr id="6" name="5 Slayt Numarası Yer Tutucusu"/>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8839200" y="914401"/>
            <a:ext cx="27432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914401"/>
            <a:ext cx="80264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F56DD93-0127-4136-8DA2-9B06691B1C69}" type="datetime1">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14.12.2017</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4 Altbilgi Yer Tutucusu"/>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5 Slayt Numarası Yer Tutucusu"/>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259740-9DAA-4B9F-8C53-E635BE91F5AF}" type="slidenum">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3C2BF11-DBE7-408D-A38D-24BC1D4DE68F}" type="datetime1">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14.12.2017</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4 Altbilgi Yer Tutucusu"/>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5 Slayt Numarası Yer Tutucusu"/>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259740-9DAA-4B9F-8C53-E635BE91F5AF}" type="slidenum">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47C9B81F-C347-4BEF-BFDF-29C42F48304A}" type="datetimeFigureOut">
              <a:rPr lang="en-US" smtClean="0"/>
              <a:pPr/>
              <a:t>12/14/2017</a:t>
            </a:fld>
            <a:endParaRPr lang="en-US"/>
          </a:p>
        </p:txBody>
      </p:sp>
      <p:sp>
        <p:nvSpPr>
          <p:cNvPr id="5" name="4 Altbilgi Yer Tutucusu"/>
          <p:cNvSpPr>
            <a:spLocks noGrp="1"/>
          </p:cNvSpPr>
          <p:nvPr>
            <p:ph type="ftr" sz="quarter" idx="11"/>
          </p:nvPr>
        </p:nvSpPr>
        <p:spPr/>
        <p:txBody>
          <a:bodyPr/>
          <a:lstStyle/>
          <a:p>
            <a:endParaRPr kumimoji="0" lang="en-US"/>
          </a:p>
        </p:txBody>
      </p:sp>
      <p:sp>
        <p:nvSpPr>
          <p:cNvPr id="6" name="5 Slayt Numarası Yer Tutucusu"/>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overrideClrMapping bg1="dk1" tx1="lt1" bg2="dk2" tx2="lt2" accent1="accent1" accent2="accent2" accent3="accent3" accent4="accent4" accent5="accent5" accent6="accent6" hlink="hlink" folHlink="folHlink"/>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704088"/>
            <a:ext cx="109728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F0FFD04-9A98-49ED-A52F-08C07C091649}" type="datetime1">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14.12.2017</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5 Altbilgi Yer Tutucusu"/>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6 Slayt Numarası Yer Tutucusu"/>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259740-9DAA-4B9F-8C53-E635BE91F5AF}" type="slidenum">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609600" y="704088"/>
            <a:ext cx="109728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17C6DE6F-92CD-4BDF-BA4E-CE03EBCDF2A2}" type="datetime1">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14.12.2017</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7 Altbilgi Yer Tutucusu"/>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8 Slayt Numarası Yer Tutucusu"/>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259740-9DAA-4B9F-8C53-E635BE91F5AF}" type="slidenum">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47C9B81F-C347-4BEF-BFDF-29C42F48304A}" type="datetimeFigureOut">
              <a:rPr lang="en-US" smtClean="0"/>
              <a:pPr/>
              <a:t>12/14/2017</a:t>
            </a:fld>
            <a:endParaRPr lang="en-US"/>
          </a:p>
        </p:txBody>
      </p:sp>
      <p:sp>
        <p:nvSpPr>
          <p:cNvPr id="4" name="3 Altbilgi Yer Tutucusu"/>
          <p:cNvSpPr>
            <a:spLocks noGrp="1"/>
          </p:cNvSpPr>
          <p:nvPr>
            <p:ph type="ftr" sz="quarter" idx="11"/>
          </p:nvPr>
        </p:nvSpPr>
        <p:spPr/>
        <p:txBody>
          <a:bodyPr/>
          <a:lstStyle/>
          <a:p>
            <a:endParaRPr kumimoji="0" lang="en-US"/>
          </a:p>
        </p:txBody>
      </p:sp>
      <p:sp>
        <p:nvSpPr>
          <p:cNvPr id="5" name="4 Slayt Numarası Yer Tutucusu"/>
          <p:cNvSpPr>
            <a:spLocks noGrp="1"/>
          </p:cNvSpPr>
          <p:nvPr>
            <p:ph type="sldNum" sz="quarter" idx="12"/>
          </p:nvPr>
        </p:nvSpPr>
        <p:spPr/>
        <p:txBody>
          <a:bodyPr/>
          <a:lstStyle/>
          <a:p>
            <a:fld id="{042AED99-7FB4-404E-8A97-64753DCE42EC}" type="slidenum">
              <a:rPr kumimoji="0" lang="en-US" smtClean="0"/>
              <a:pPr/>
              <a:t>‹#›</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7415DC8-0B25-4FA2-9477-0C73149A9A32}" type="datetime1">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14.12.2017</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2 Altbilgi Yer Tutucusu"/>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3 Slayt Numarası Yer Tutucusu"/>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259740-9DAA-4B9F-8C53-E635BE91F5AF}" type="slidenum">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2243535-D1CB-40E1-9DC1-978019E69657}" type="datetime1">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14.12.2017</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5 Altbilgi Yer Tutucusu"/>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6 Slayt Numarası Yer Tutucusu"/>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259740-9DAA-4B9F-8C53-E635BE91F5AF}" type="slidenum">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7E0490F-AF29-4834-B0BD-73A97854AB39}" type="datetime1">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14.12.2017</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5 Altbilgi Yer Tutucusu"/>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6 Slayt Numarası Yer Tutucusu"/>
          <p:cNvSpPr>
            <a:spLocks noGrp="1"/>
          </p:cNvSpPr>
          <p:nvPr>
            <p:ph type="sldNum" sz="quarter" idx="12"/>
          </p:nvPr>
        </p:nvSpPr>
        <p:spPr>
          <a:xfrm>
            <a:off x="10769600" y="6356351"/>
            <a:ext cx="812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0259740-9DAA-4B9F-8C53-E635BE91F5AF}" type="slidenum">
              <a:rPr kumimoji="0" lang="tr-TR"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2 Resim Yer Tutucusu"/>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5842000" y="-7143"/>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12/14/2017</a:t>
            </a:fld>
            <a:endParaRPr lang="en-US" dirty="0">
              <a:solidFill>
                <a:schemeClr val="tx2">
                  <a:shade val="90000"/>
                </a:schemeClr>
              </a:solidFill>
            </a:endParaRPr>
          </a:p>
        </p:txBody>
      </p:sp>
      <p:sp>
        <p:nvSpPr>
          <p:cNvPr id="22" name="21 Altbilgi Yer Tutucusu"/>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17 Slayt Numarası Yer Tutucusu"/>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a:t>
            </a:fld>
            <a:endParaRPr kumimoji="0" lang="en-US" dirty="0">
              <a:solidFill>
                <a:schemeClr val="tx2">
                  <a:shade val="90000"/>
                </a:schemeClr>
              </a:solidFill>
            </a:endParaRPr>
          </a:p>
        </p:txBody>
      </p:sp>
      <p:grpSp>
        <p:nvGrpSpPr>
          <p:cNvPr id="2" name="1 Grup"/>
          <p:cNvGrpSpPr/>
          <p:nvPr/>
        </p:nvGrpSpPr>
        <p:grpSpPr>
          <a:xfrm>
            <a:off x="-25356" y="202408"/>
            <a:ext cx="12240731"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 Id="rId9"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7.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NULL"/><Relationship Id="rId4" Type="http://schemas.openxmlformats.org/officeDocument/2006/relationships/image" Target="../media/image47.png"/></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495277" y="933443"/>
            <a:ext cx="10515600" cy="1008763"/>
          </a:xfrm>
        </p:spPr>
        <p:txBody>
          <a:bodyPr>
            <a:normAutofit/>
          </a:bodyPr>
          <a:lstStyle/>
          <a:p>
            <a:r>
              <a:rPr lang="tr-TR" sz="3800" b="1" dirty="0" smtClean="0">
                <a:solidFill>
                  <a:schemeClr val="bg2">
                    <a:lumMod val="25000"/>
                  </a:schemeClr>
                </a:solidFill>
                <a:latin typeface="Cambria" panose="02040503050406030204" pitchFamily="18" charset="0"/>
              </a:rPr>
              <a:t>HİDROGRAF</a:t>
            </a:r>
            <a:endParaRPr lang="tr-TR" sz="3800" b="1" dirty="0">
              <a:solidFill>
                <a:schemeClr val="bg2">
                  <a:lumMod val="25000"/>
                </a:schemeClr>
              </a:solidFill>
              <a:latin typeface="Cambria" panose="02040503050406030204" pitchFamily="18" charset="0"/>
            </a:endParaRPr>
          </a:p>
        </p:txBody>
      </p:sp>
      <p:pic>
        <p:nvPicPr>
          <p:cNvPr id="1026" name="Picture 2" descr="İlgili resim"/>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5753077" y="1942206"/>
            <a:ext cx="5943600" cy="4305301"/>
          </a:xfrm>
          <a:prstGeom prst="rect">
            <a:avLst/>
          </a:prstGeom>
          <a:noFill/>
          <a:extLst>
            <a:ext uri="{909E8E84-426E-40DD-AFC4-6F175D3DCCD1}">
              <a14:hiddenFill xmlns="" xmlns:a14="http://schemas.microsoft.com/office/drawing/2010/main">
                <a:solidFill>
                  <a:srgbClr val="FFFFFF"/>
                </a:solidFill>
              </a14:hiddenFill>
            </a:ext>
          </a:extLst>
        </p:spPr>
      </p:pic>
      <p:sp>
        <p:nvSpPr>
          <p:cNvPr id="6" name="Dikdörtgen 3"/>
          <p:cNvSpPr/>
          <p:nvPr/>
        </p:nvSpPr>
        <p:spPr>
          <a:xfrm>
            <a:off x="495277" y="1776337"/>
            <a:ext cx="5084695" cy="707886"/>
          </a:xfrm>
          <a:prstGeom prst="rect">
            <a:avLst/>
          </a:prstGeom>
        </p:spPr>
        <p:txBody>
          <a:bodyPr wrap="square">
            <a:spAutoFit/>
          </a:bodyPr>
          <a:lstStyle/>
          <a:p>
            <a:pPr lvl="0" algn="just">
              <a:spcBef>
                <a:spcPts val="600"/>
              </a:spcBef>
              <a:defRPr/>
            </a:pPr>
            <a:r>
              <a:rPr lang="tr-TR"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Bir akarsu kesitindeki akışın (debinin) zamanla değişimini gösteren grafik.</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pic>
        <p:nvPicPr>
          <p:cNvPr id="1028" name="Picture 4" descr="HYDROGRAPH ile ilgili görsel sonucu"/>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62400" y="2985247"/>
            <a:ext cx="3856406" cy="299689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5174336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439522" y="264369"/>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600" b="1" dirty="0" smtClean="0">
                <a:solidFill>
                  <a:srgbClr val="04617B"/>
                </a:solidFill>
              </a:rPr>
              <a:t>HİDROGRAF</a:t>
            </a:r>
            <a:r>
              <a:rPr lang="en-US" sz="3600" b="1" dirty="0" smtClean="0">
                <a:solidFill>
                  <a:srgbClr val="04617B"/>
                </a:solidFill>
              </a:rPr>
              <a:t>IN HAZNEDE ÖTELENMESİ</a:t>
            </a:r>
            <a:endParaRPr lang="tr-TR" sz="3600" b="1" dirty="0">
              <a:solidFill>
                <a:srgbClr val="04617B"/>
              </a:solidFill>
            </a:endParaRPr>
          </a:p>
        </p:txBody>
      </p:sp>
      <p:sp>
        <p:nvSpPr>
          <p:cNvPr id="5" name="Dikdörtgen 3"/>
          <p:cNvSpPr/>
          <p:nvPr/>
        </p:nvSpPr>
        <p:spPr>
          <a:xfrm>
            <a:off x="484126" y="1140717"/>
            <a:ext cx="6351571" cy="461665"/>
          </a:xfrm>
          <a:prstGeom prst="rect">
            <a:avLst/>
          </a:prstGeom>
        </p:spPr>
        <p:txBody>
          <a:bodyPr wrap="square">
            <a:spAutoFit/>
          </a:bodyPr>
          <a:lstStyle/>
          <a:p>
            <a:pPr lvl="0" algn="just">
              <a:spcBef>
                <a:spcPts val="600"/>
              </a:spcBef>
              <a:defRPr/>
            </a:pPr>
            <a:r>
              <a:rPr lang="tr-TR" sz="2400" b="1" dirty="0" smtClean="0">
                <a:solidFill>
                  <a:prstClr val="black"/>
                </a:solidFill>
                <a:latin typeface="Cambria" panose="02040503050406030204" pitchFamily="18" charset="0"/>
                <a:ea typeface="Calibri" panose="020F0502020204030204" pitchFamily="34" charset="0"/>
                <a:cs typeface="Calibri" panose="020F0502020204030204" pitchFamily="34" charset="0"/>
              </a:rPr>
              <a:t>Kontrolsüz Çıkışlı Depolamalarda Öteleme :</a:t>
            </a:r>
            <a:endParaRPr lang="tr-TR" sz="2400" b="1"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
        <p:nvSpPr>
          <p:cNvPr id="52226"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52225" name="Picture 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92097" y="1906858"/>
            <a:ext cx="5653668" cy="839974"/>
          </a:xfrm>
          <a:prstGeom prst="rect">
            <a:avLst/>
          </a:prstGeom>
          <a:noFill/>
        </p:spPr>
      </p:pic>
      <p:sp>
        <p:nvSpPr>
          <p:cNvPr id="52227" name="Rectangle 3"/>
          <p:cNvSpPr>
            <a:spLocks noChangeArrowheads="1"/>
          </p:cNvSpPr>
          <p:nvPr/>
        </p:nvSpPr>
        <p:spPr bwMode="auto">
          <a:xfrm>
            <a:off x="0" y="95250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pic>
        <p:nvPicPr>
          <p:cNvPr id="15" name="14 Resim" descr="IMG-6602.JPG"/>
          <p:cNvPicPr>
            <a:picLocks noChangeAspect="1"/>
          </p:cNvPicPr>
          <p:nvPr/>
        </p:nvPicPr>
        <p:blipFill>
          <a:blip r:embed="rId3" cstate="print"/>
          <a:srcRect l="7967" t="8455" b="27805"/>
          <a:stretch>
            <a:fillRect/>
          </a:stretch>
        </p:blipFill>
        <p:spPr>
          <a:xfrm>
            <a:off x="691375" y="3013744"/>
            <a:ext cx="6735337" cy="3498567"/>
          </a:xfrm>
          <a:prstGeom prst="rect">
            <a:avLst/>
          </a:prstGeom>
        </p:spPr>
      </p:pic>
    </p:spTree>
    <p:extLst>
      <p:ext uri="{BB962C8B-B14F-4D97-AF65-F5344CB8AC3E}">
        <p14:creationId xmlns="" xmlns:p14="http://schemas.microsoft.com/office/powerpoint/2010/main" val="41495024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439522" y="264369"/>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600" b="1" dirty="0" smtClean="0">
                <a:solidFill>
                  <a:srgbClr val="04617B"/>
                </a:solidFill>
              </a:rPr>
              <a:t>HİDROGRAF</a:t>
            </a:r>
            <a:r>
              <a:rPr lang="en-US" sz="3600" b="1" dirty="0" smtClean="0">
                <a:solidFill>
                  <a:srgbClr val="04617B"/>
                </a:solidFill>
              </a:rPr>
              <a:t>IN HAZNEDE ÖTELENMESİ</a:t>
            </a:r>
            <a:endParaRPr lang="tr-TR" sz="3600" b="1" dirty="0">
              <a:solidFill>
                <a:srgbClr val="04617B"/>
              </a:solidFill>
            </a:endParaRPr>
          </a:p>
        </p:txBody>
      </p:sp>
      <p:sp>
        <p:nvSpPr>
          <p:cNvPr id="5" name="Dikdörtgen 3"/>
          <p:cNvSpPr/>
          <p:nvPr/>
        </p:nvSpPr>
        <p:spPr>
          <a:xfrm>
            <a:off x="484126" y="1140717"/>
            <a:ext cx="6351571" cy="461665"/>
          </a:xfrm>
          <a:prstGeom prst="rect">
            <a:avLst/>
          </a:prstGeom>
        </p:spPr>
        <p:txBody>
          <a:bodyPr wrap="square">
            <a:spAutoFit/>
          </a:bodyPr>
          <a:lstStyle/>
          <a:p>
            <a:pPr lvl="0" algn="just">
              <a:spcBef>
                <a:spcPts val="600"/>
              </a:spcBef>
              <a:defRPr/>
            </a:pPr>
            <a:r>
              <a:rPr lang="tr-TR" sz="2400" b="1" dirty="0" smtClean="0">
                <a:solidFill>
                  <a:prstClr val="black"/>
                </a:solidFill>
                <a:latin typeface="Cambria" panose="02040503050406030204" pitchFamily="18" charset="0"/>
                <a:ea typeface="Calibri" panose="020F0502020204030204" pitchFamily="34" charset="0"/>
                <a:cs typeface="Calibri" panose="020F0502020204030204" pitchFamily="34" charset="0"/>
              </a:rPr>
              <a:t>Kontrolsüz Çıkışlı Depolamalarda Öteleme :</a:t>
            </a:r>
            <a:endParaRPr lang="tr-TR" sz="2400" b="1"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
        <p:nvSpPr>
          <p:cNvPr id="52226" name="Rectangle 2"/>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52227" name="Rectangle 3"/>
          <p:cNvSpPr>
            <a:spLocks noChangeArrowheads="1"/>
          </p:cNvSpPr>
          <p:nvPr/>
        </p:nvSpPr>
        <p:spPr bwMode="auto">
          <a:xfrm>
            <a:off x="0" y="95250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pic>
        <p:nvPicPr>
          <p:cNvPr id="8" name="7 Resim" descr="IMG-6603.JPG"/>
          <p:cNvPicPr>
            <a:picLocks noChangeAspect="1"/>
          </p:cNvPicPr>
          <p:nvPr/>
        </p:nvPicPr>
        <p:blipFill>
          <a:blip r:embed="rId2" cstate="print">
            <a:lum contrast="40000"/>
          </a:blip>
          <a:srcRect l="13333" t="3415" r="2642" b="7317"/>
          <a:stretch>
            <a:fillRect/>
          </a:stretch>
        </p:blipFill>
        <p:spPr>
          <a:xfrm>
            <a:off x="657922" y="1918173"/>
            <a:ext cx="4939990" cy="3936218"/>
          </a:xfrm>
          <a:prstGeom prst="rect">
            <a:avLst/>
          </a:prstGeom>
        </p:spPr>
      </p:pic>
      <p:pic>
        <p:nvPicPr>
          <p:cNvPr id="9" name="8 Resim" descr="IMG-6604.JPG"/>
          <p:cNvPicPr>
            <a:picLocks noChangeAspect="1"/>
          </p:cNvPicPr>
          <p:nvPr/>
        </p:nvPicPr>
        <p:blipFill>
          <a:blip r:embed="rId3" cstate="print">
            <a:lum contrast="40000"/>
          </a:blip>
          <a:srcRect l="8455" t="10081" r="6545" b="16098"/>
          <a:stretch>
            <a:fillRect/>
          </a:stretch>
        </p:blipFill>
        <p:spPr>
          <a:xfrm>
            <a:off x="5943600" y="1957269"/>
            <a:ext cx="5965902" cy="3885968"/>
          </a:xfrm>
          <a:prstGeom prst="rect">
            <a:avLst/>
          </a:prstGeom>
        </p:spPr>
      </p:pic>
    </p:spTree>
    <p:extLst>
      <p:ext uri="{BB962C8B-B14F-4D97-AF65-F5344CB8AC3E}">
        <p14:creationId xmlns="" xmlns:p14="http://schemas.microsoft.com/office/powerpoint/2010/main" val="414950245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539883" y="498545"/>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600" b="1" dirty="0" smtClean="0">
                <a:solidFill>
                  <a:srgbClr val="04617B"/>
                </a:solidFill>
              </a:rPr>
              <a:t>HİDROGRAF</a:t>
            </a:r>
            <a:r>
              <a:rPr lang="en-US" sz="3600" b="1" dirty="0" smtClean="0">
                <a:solidFill>
                  <a:srgbClr val="04617B"/>
                </a:solidFill>
              </a:rPr>
              <a:t>IN HAZNEDE ÖTELENMESİ</a:t>
            </a:r>
            <a:endParaRPr lang="tr-TR" sz="3600" b="1" dirty="0">
              <a:solidFill>
                <a:srgbClr val="04617B"/>
              </a:solidFill>
            </a:endParaRPr>
          </a:p>
        </p:txBody>
      </p:sp>
      <p:sp>
        <p:nvSpPr>
          <p:cNvPr id="5" name="Dikdörtgen 3"/>
          <p:cNvSpPr/>
          <p:nvPr/>
        </p:nvSpPr>
        <p:spPr>
          <a:xfrm>
            <a:off x="707151" y="1363741"/>
            <a:ext cx="6351571" cy="461665"/>
          </a:xfrm>
          <a:prstGeom prst="rect">
            <a:avLst/>
          </a:prstGeom>
        </p:spPr>
        <p:txBody>
          <a:bodyPr wrap="square">
            <a:spAutoFit/>
          </a:bodyPr>
          <a:lstStyle/>
          <a:p>
            <a:pPr lvl="0" algn="just">
              <a:spcBef>
                <a:spcPts val="600"/>
              </a:spcBef>
              <a:defRPr/>
            </a:pPr>
            <a:r>
              <a:rPr lang="tr-TR" sz="2400" b="1" dirty="0" smtClean="0">
                <a:solidFill>
                  <a:prstClr val="black"/>
                </a:solidFill>
                <a:latin typeface="Cambria" panose="02040503050406030204" pitchFamily="18" charset="0"/>
                <a:ea typeface="Calibri" panose="020F0502020204030204" pitchFamily="34" charset="0"/>
                <a:cs typeface="Calibri" panose="020F0502020204030204" pitchFamily="34" charset="0"/>
              </a:rPr>
              <a:t>Kontrollü Haznelerde Öteleme :</a:t>
            </a:r>
            <a:endParaRPr lang="tr-TR" sz="2400" b="1"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
        <p:nvSpPr>
          <p:cNvPr id="52227" name="Rectangle 3"/>
          <p:cNvSpPr>
            <a:spLocks noChangeArrowheads="1"/>
          </p:cNvSpPr>
          <p:nvPr/>
        </p:nvSpPr>
        <p:spPr bwMode="auto">
          <a:xfrm>
            <a:off x="0" y="95250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pic>
        <p:nvPicPr>
          <p:cNvPr id="10" name="9 Resim" descr="IMG-6605.JPG"/>
          <p:cNvPicPr>
            <a:picLocks noChangeAspect="1"/>
          </p:cNvPicPr>
          <p:nvPr/>
        </p:nvPicPr>
        <p:blipFill>
          <a:blip r:embed="rId2" cstate="print"/>
          <a:srcRect t="13821" b="12520"/>
          <a:stretch>
            <a:fillRect/>
          </a:stretch>
        </p:blipFill>
        <p:spPr>
          <a:xfrm>
            <a:off x="765717" y="1880857"/>
            <a:ext cx="8222166" cy="4542245"/>
          </a:xfrm>
          <a:prstGeom prst="rect">
            <a:avLst/>
          </a:prstGeom>
        </p:spPr>
      </p:pic>
    </p:spTree>
    <p:extLst>
      <p:ext uri="{BB962C8B-B14F-4D97-AF65-F5344CB8AC3E}">
        <p14:creationId xmlns="" xmlns:p14="http://schemas.microsoft.com/office/powerpoint/2010/main" val="41495024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584487" y="453941"/>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600" b="1" dirty="0" smtClean="0">
                <a:solidFill>
                  <a:schemeClr val="bg2">
                    <a:lumMod val="25000"/>
                  </a:schemeClr>
                </a:solidFill>
              </a:rPr>
              <a:t>HİDROGRAF</a:t>
            </a:r>
            <a:r>
              <a:rPr lang="en-US" sz="3600" b="1" dirty="0" smtClean="0">
                <a:solidFill>
                  <a:schemeClr val="bg2">
                    <a:lumMod val="25000"/>
                  </a:schemeClr>
                </a:solidFill>
              </a:rPr>
              <a:t>IN HAZNEDE ÖTELENMESİ</a:t>
            </a:r>
            <a:endParaRPr lang="tr-TR" sz="3600" b="1" dirty="0">
              <a:solidFill>
                <a:schemeClr val="bg2">
                  <a:lumMod val="25000"/>
                </a:schemeClr>
              </a:solidFill>
            </a:endParaRPr>
          </a:p>
        </p:txBody>
      </p:sp>
      <p:sp>
        <p:nvSpPr>
          <p:cNvPr id="5" name="Dikdörtgen 3"/>
          <p:cNvSpPr/>
          <p:nvPr/>
        </p:nvSpPr>
        <p:spPr>
          <a:xfrm>
            <a:off x="495277" y="1776337"/>
            <a:ext cx="11320205" cy="400110"/>
          </a:xfrm>
          <a:prstGeom prst="rect">
            <a:avLst/>
          </a:prstGeom>
        </p:spPr>
        <p:txBody>
          <a:bodyPr wrap="square">
            <a:spAutoFit/>
          </a:bodyPr>
          <a:lstStyle/>
          <a:p>
            <a:pPr lvl="0" algn="just">
              <a:spcBef>
                <a:spcPts val="600"/>
              </a:spcBef>
              <a:defRPr/>
            </a:pP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Hazneye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giren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akımlar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I,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çıkan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akımlar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O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haznedeki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depolama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S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ile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gösterilirse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mc:AlternateContent xmlns:mc="http://schemas.openxmlformats.org/markup-compatibility/2006">
        <mc:Choice xmlns="" xmlns:a14="http://schemas.microsoft.com/office/drawing/2010/main" Requires="a14">
          <p:sp>
            <p:nvSpPr>
              <p:cNvPr id="6" name="TextBox 5"/>
              <p:cNvSpPr txBox="1"/>
              <p:nvPr/>
            </p:nvSpPr>
            <p:spPr>
              <a:xfrm>
                <a:off x="495277" y="4167697"/>
                <a:ext cx="2389052" cy="33881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tr-TR" i="1" smtClean="0">
                              <a:latin typeface="Cambria Math" panose="02040503050406030204" pitchFamily="18" charset="0"/>
                            </a:rPr>
                          </m:ctrlPr>
                        </m:sSubPr>
                        <m:e>
                          <m:r>
                            <a:rPr lang="en-US" b="0" i="1" smtClean="0">
                              <a:latin typeface="Cambria Math" panose="02040503050406030204" pitchFamily="18" charset="0"/>
                            </a:rPr>
                            <m:t>𝑄</m:t>
                          </m:r>
                        </m:e>
                        <m:sub>
                          <m:r>
                            <a:rPr lang="en-US" b="0" i="1" smtClean="0">
                              <a:latin typeface="Cambria Math" panose="02040503050406030204" pitchFamily="18" charset="0"/>
                            </a:rPr>
                            <m:t>𝐷𝑖𝑝𝑆𝑎𝑣𝑎𝑘</m:t>
                          </m:r>
                        </m:sub>
                      </m:sSub>
                      <m:r>
                        <a:rPr lang="en-US" b="0" i="1" smtClean="0">
                          <a:latin typeface="Cambria Math" panose="02040503050406030204" pitchFamily="18" charset="0"/>
                        </a:rPr>
                        <m:t>=</m:t>
                      </m:r>
                      <m:r>
                        <a:rPr lang="en-US" b="0" i="1" smtClean="0">
                          <a:latin typeface="Cambria Math" panose="02040503050406030204" pitchFamily="18" charset="0"/>
                        </a:rPr>
                        <m:t>𝐶</m:t>
                      </m:r>
                      <m:r>
                        <a:rPr lang="en-US" b="0" i="1" smtClean="0">
                          <a:latin typeface="Cambria Math" panose="02040503050406030204" pitchFamily="18" charset="0"/>
                        </a:rPr>
                        <m:t>.</m:t>
                      </m:r>
                      <m:r>
                        <a:rPr lang="en-US" b="0" i="1" smtClean="0">
                          <a:latin typeface="Cambria Math" panose="02040503050406030204" pitchFamily="18" charset="0"/>
                        </a:rPr>
                        <m:t>𝐴</m:t>
                      </m:r>
                      <m:r>
                        <a:rPr lang="en-US" b="0" i="1" smtClean="0">
                          <a:latin typeface="Cambria Math" panose="02040503050406030204" pitchFamily="18" charset="0"/>
                        </a:rPr>
                        <m:t>.</m:t>
                      </m:r>
                      <m:rad>
                        <m:radPr>
                          <m:degHide m:val="on"/>
                          <m:ctrlPr>
                            <a:rPr lang="en-US" b="0" i="1" smtClean="0">
                              <a:latin typeface="Cambria Math" panose="02040503050406030204" pitchFamily="18" charset="0"/>
                            </a:rPr>
                          </m:ctrlPr>
                        </m:radPr>
                        <m:deg/>
                        <m:e>
                          <m:r>
                            <a:rPr lang="en-US" b="0" i="1" smtClean="0">
                              <a:latin typeface="Cambria Math" panose="02040503050406030204" pitchFamily="18" charset="0"/>
                            </a:rPr>
                            <m:t>2</m:t>
                          </m:r>
                          <m:r>
                            <a:rPr lang="en-US" b="0" i="1" smtClean="0">
                              <a:latin typeface="Cambria Math" panose="02040503050406030204" pitchFamily="18" charset="0"/>
                            </a:rPr>
                            <m:t>𝑔𝐻</m:t>
                          </m:r>
                        </m:e>
                      </m:rad>
                    </m:oMath>
                  </m:oMathPara>
                </a14:m>
                <a:endParaRPr lang="tr-TR" dirty="0"/>
              </a:p>
            </p:txBody>
          </p:sp>
        </mc:Choice>
        <mc:Fallback>
          <p:sp>
            <p:nvSpPr>
              <p:cNvPr id="6" name="TextBox 5"/>
              <p:cNvSpPr txBox="1">
                <a:spLocks noRot="1" noChangeAspect="1" noMove="1" noResize="1" noEditPoints="1" noAdjustHandles="1" noChangeArrowheads="1" noChangeShapeType="1" noTextEdit="1"/>
              </p:cNvSpPr>
              <p:nvPr/>
            </p:nvSpPr>
            <p:spPr>
              <a:xfrm>
                <a:off x="495277" y="4167697"/>
                <a:ext cx="2389052" cy="338811"/>
              </a:xfrm>
              <a:prstGeom prst="rect">
                <a:avLst/>
              </a:prstGeom>
              <a:blipFill>
                <a:blip r:embed="rId2" cstate="print"/>
                <a:stretch>
                  <a:fillRect l="-2806" r="-3061" b="-23636"/>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8" name="TextBox 7"/>
              <p:cNvSpPr txBox="1"/>
              <p:nvPr/>
            </p:nvSpPr>
            <p:spPr>
              <a:xfrm>
                <a:off x="495277" y="3656219"/>
                <a:ext cx="2916631" cy="28732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tr-TR" i="1" smtClean="0">
                              <a:latin typeface="Cambria Math" panose="02040503050406030204" pitchFamily="18" charset="0"/>
                            </a:rPr>
                          </m:ctrlPr>
                        </m:sSubPr>
                        <m:e>
                          <m:r>
                            <a:rPr lang="en-US" b="0" i="1" smtClean="0">
                              <a:latin typeface="Cambria Math" panose="02040503050406030204" pitchFamily="18" charset="0"/>
                            </a:rPr>
                            <m:t>𝑄</m:t>
                          </m:r>
                        </m:e>
                        <m:sub>
                          <m:r>
                            <a:rPr lang="en-US" b="0" i="1" smtClean="0">
                              <a:latin typeface="Cambria Math" panose="02040503050406030204" pitchFamily="18" charset="0"/>
                            </a:rPr>
                            <m:t>𝐷𝑜𝑙𝑢𝑠𝑎𝑣𝑎𝑘</m:t>
                          </m:r>
                        </m:sub>
                      </m:sSub>
                      <m:r>
                        <a:rPr lang="en-US" b="0" i="1" smtClean="0">
                          <a:latin typeface="Cambria Math" panose="02040503050406030204" pitchFamily="18" charset="0"/>
                        </a:rPr>
                        <m:t>=</m:t>
                      </m:r>
                      <m:r>
                        <a:rPr lang="en-US" b="0" i="1" smtClean="0">
                          <a:latin typeface="Cambria Math" panose="02040503050406030204" pitchFamily="18" charset="0"/>
                        </a:rPr>
                        <m:t>𝐶</m:t>
                      </m:r>
                      <m:r>
                        <a:rPr lang="en-US" b="0" i="1" smtClean="0">
                          <a:latin typeface="Cambria Math" panose="02040503050406030204" pitchFamily="18" charset="0"/>
                        </a:rPr>
                        <m:t>.</m:t>
                      </m:r>
                      <m:r>
                        <a:rPr lang="en-US" b="0" i="1" smtClean="0">
                          <a:latin typeface="Cambria Math" panose="02040503050406030204" pitchFamily="18" charset="0"/>
                        </a:rPr>
                        <m:t>𝐿</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m:t>
                          </m:r>
                          <m:r>
                            <a:rPr lang="en-US" b="0" i="1" smtClean="0">
                              <a:latin typeface="Cambria Math" panose="02040503050406030204" pitchFamily="18" charset="0"/>
                            </a:rPr>
                            <m:t>𝐻</m:t>
                          </m:r>
                          <m:r>
                            <a:rPr lang="en-US" b="0" i="1" smtClean="0">
                              <a:latin typeface="Cambria Math" panose="02040503050406030204" pitchFamily="18" charset="0"/>
                            </a:rPr>
                            <m:t>−</m:t>
                          </m:r>
                          <m:r>
                            <a:rPr lang="en-US" b="0" i="1" smtClean="0">
                              <a:latin typeface="Cambria Math" panose="02040503050406030204" pitchFamily="18" charset="0"/>
                            </a:rPr>
                            <m:t>𝑑</m:t>
                          </m:r>
                          <m:r>
                            <a:rPr lang="en-US" b="0" i="1" smtClean="0">
                              <a:latin typeface="Cambria Math" panose="02040503050406030204" pitchFamily="18" charset="0"/>
                            </a:rPr>
                            <m:t>)</m:t>
                          </m:r>
                        </m:e>
                        <m:sup>
                          <m:r>
                            <a:rPr lang="en-US" b="0" i="1" smtClean="0">
                              <a:latin typeface="Cambria Math" panose="02040503050406030204" pitchFamily="18" charset="0"/>
                            </a:rPr>
                            <m:t>3/2</m:t>
                          </m:r>
                        </m:sup>
                      </m:sSup>
                    </m:oMath>
                  </m:oMathPara>
                </a14:m>
                <a:endParaRPr lang="tr-TR" dirty="0"/>
              </a:p>
            </p:txBody>
          </p:sp>
        </mc:Choice>
        <mc:Fallback>
          <p:sp>
            <p:nvSpPr>
              <p:cNvPr id="8" name="TextBox 7"/>
              <p:cNvSpPr txBox="1">
                <a:spLocks noRot="1" noChangeAspect="1" noMove="1" noResize="1" noEditPoints="1" noAdjustHandles="1" noChangeArrowheads="1" noChangeShapeType="1" noTextEdit="1"/>
              </p:cNvSpPr>
              <p:nvPr/>
            </p:nvSpPr>
            <p:spPr>
              <a:xfrm>
                <a:off x="495277" y="3656219"/>
                <a:ext cx="2916631" cy="287323"/>
              </a:xfrm>
              <a:prstGeom prst="rect">
                <a:avLst/>
              </a:prstGeom>
              <a:blipFill>
                <a:blip r:embed="rId3" cstate="print"/>
                <a:stretch>
                  <a:fillRect l="-2088" t="-8511" r="-418" b="-34043"/>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2" name="TextBox 1"/>
              <p:cNvSpPr txBox="1"/>
              <p:nvPr/>
            </p:nvSpPr>
            <p:spPr>
              <a:xfrm>
                <a:off x="495277" y="2277646"/>
                <a:ext cx="1145955" cy="52411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𝐼</m:t>
                      </m:r>
                      <m:r>
                        <a:rPr lang="en-US" b="0" i="1" smtClean="0">
                          <a:latin typeface="Cambria Math" panose="02040503050406030204" pitchFamily="18" charset="0"/>
                        </a:rPr>
                        <m:t>−</m:t>
                      </m:r>
                      <m:r>
                        <a:rPr lang="en-US" b="0" i="1" smtClean="0">
                          <a:latin typeface="Cambria Math" panose="02040503050406030204" pitchFamily="18" charset="0"/>
                        </a:rPr>
                        <m:t>𝑂</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𝑑𝑆</m:t>
                          </m:r>
                        </m:num>
                        <m:den>
                          <m:r>
                            <a:rPr lang="en-US" b="0" i="1" smtClean="0">
                              <a:latin typeface="Cambria Math" panose="02040503050406030204" pitchFamily="18" charset="0"/>
                            </a:rPr>
                            <m:t>𝑑𝑡</m:t>
                          </m:r>
                        </m:den>
                      </m:f>
                    </m:oMath>
                  </m:oMathPara>
                </a14:m>
                <a:endParaRPr lang="tr-TR" dirty="0"/>
              </a:p>
            </p:txBody>
          </p:sp>
        </mc:Choice>
        <mc:Fallback>
          <p:sp>
            <p:nvSpPr>
              <p:cNvPr id="2" name="TextBox 1"/>
              <p:cNvSpPr txBox="1">
                <a:spLocks noRot="1" noChangeAspect="1" noMove="1" noResize="1" noEditPoints="1" noAdjustHandles="1" noChangeArrowheads="1" noChangeShapeType="1" noTextEdit="1"/>
              </p:cNvSpPr>
              <p:nvPr/>
            </p:nvSpPr>
            <p:spPr>
              <a:xfrm>
                <a:off x="495277" y="2277646"/>
                <a:ext cx="1145955" cy="524118"/>
              </a:xfrm>
              <a:prstGeom prst="rect">
                <a:avLst/>
              </a:prstGeom>
              <a:blipFill>
                <a:blip r:embed="rId4" cstate="print"/>
                <a:stretch>
                  <a:fillRect/>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3" name="TextBox 2"/>
              <p:cNvSpPr txBox="1"/>
              <p:nvPr/>
            </p:nvSpPr>
            <p:spPr>
              <a:xfrm>
                <a:off x="2691630" y="2309808"/>
                <a:ext cx="2748573"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tr-TR" i="1" smtClean="0">
                              <a:latin typeface="Cambria Math" panose="02040503050406030204" pitchFamily="18" charset="0"/>
                            </a:rPr>
                          </m:ctrlPr>
                        </m:fPr>
                        <m:num>
                          <m:sSub>
                            <m:sSubPr>
                              <m:ctrlPr>
                                <a:rPr lang="tr-TR" i="1" smtClean="0">
                                  <a:latin typeface="Cambria Math" panose="02040503050406030204" pitchFamily="18" charset="0"/>
                                </a:rPr>
                              </m:ctrlPr>
                            </m:sSubPr>
                            <m:e>
                              <m:r>
                                <a:rPr lang="en-US" b="0" i="1" smtClean="0">
                                  <a:latin typeface="Cambria Math" panose="02040503050406030204" pitchFamily="18" charset="0"/>
                                </a:rPr>
                                <m:t>𝐼</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𝐼</m:t>
                              </m:r>
                            </m:e>
                            <m:sub>
                              <m:r>
                                <a:rPr lang="en-US" b="0" i="1" smtClean="0">
                                  <a:latin typeface="Cambria Math" panose="02040503050406030204" pitchFamily="18" charset="0"/>
                                </a:rPr>
                                <m:t>2</m:t>
                              </m:r>
                            </m:sub>
                          </m:sSub>
                        </m:num>
                        <m:den>
                          <m:r>
                            <a:rPr lang="en-US" b="0" i="1" smtClean="0">
                              <a:latin typeface="Cambria Math" panose="02040503050406030204" pitchFamily="18" charset="0"/>
                            </a:rPr>
                            <m:t>2</m:t>
                          </m:r>
                        </m:den>
                      </m:f>
                      <m:r>
                        <a:rPr lang="en-US" b="0" i="1" smtClean="0">
                          <a:latin typeface="Cambria Math" panose="02040503050406030204" pitchFamily="18" charset="0"/>
                        </a:rPr>
                        <m:t>−</m:t>
                      </m:r>
                      <m:f>
                        <m:fPr>
                          <m:ctrlPr>
                            <a:rPr lang="tr-TR" i="1">
                              <a:latin typeface="Cambria Math" panose="02040503050406030204" pitchFamily="18" charset="0"/>
                            </a:rPr>
                          </m:ctrlPr>
                        </m:fPr>
                        <m:num>
                          <m:sSub>
                            <m:sSubPr>
                              <m:ctrlPr>
                                <a:rPr lang="tr-TR" i="1">
                                  <a:latin typeface="Cambria Math" panose="02040503050406030204" pitchFamily="18" charset="0"/>
                                </a:rPr>
                              </m:ctrlPr>
                            </m:sSubPr>
                            <m:e>
                              <m:r>
                                <a:rPr lang="en-US" b="0" i="1" smtClean="0">
                                  <a:latin typeface="Cambria Math" panose="02040503050406030204" pitchFamily="18" charset="0"/>
                                </a:rPr>
                                <m:t>𝑂</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𝑂</m:t>
                              </m:r>
                            </m:e>
                            <m:sub>
                              <m:r>
                                <a:rPr lang="en-US" i="1">
                                  <a:latin typeface="Cambria Math" panose="02040503050406030204" pitchFamily="18" charset="0"/>
                                </a:rPr>
                                <m:t>2</m:t>
                              </m:r>
                            </m:sub>
                          </m:sSub>
                        </m:num>
                        <m:den>
                          <m:r>
                            <a:rPr lang="en-US" i="1">
                              <a:latin typeface="Cambria Math" panose="02040503050406030204" pitchFamily="18" charset="0"/>
                            </a:rPr>
                            <m:t>2</m:t>
                          </m:r>
                        </m:den>
                      </m:f>
                      <m:r>
                        <a:rPr lang="en-US" i="1">
                          <a:latin typeface="Cambria Math" panose="02040503050406030204" pitchFamily="18" charset="0"/>
                        </a:rPr>
                        <m:t>=</m:t>
                      </m:r>
                      <m:f>
                        <m:fPr>
                          <m:ctrlPr>
                            <a:rPr lang="tr-TR" i="1">
                              <a:latin typeface="Cambria Math" panose="02040503050406030204" pitchFamily="18" charset="0"/>
                            </a:rPr>
                          </m:ctrlPr>
                        </m:fPr>
                        <m:num>
                          <m:sSub>
                            <m:sSubPr>
                              <m:ctrlPr>
                                <a:rPr lang="tr-TR" i="1">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b="0" i="1" smtClean="0">
                                  <a:latin typeface="Cambria Math" panose="02040503050406030204" pitchFamily="18" charset="0"/>
                                </a:rPr>
                                <m:t>𝑆</m:t>
                              </m:r>
                            </m:e>
                            <m:sub>
                              <m:r>
                                <a:rPr lang="en-US" b="0" i="1" smtClean="0">
                                  <a:latin typeface="Cambria Math" panose="02040503050406030204" pitchFamily="18" charset="0"/>
                                </a:rPr>
                                <m:t>1</m:t>
                              </m:r>
                            </m:sub>
                          </m:sSub>
                        </m:num>
                        <m:den>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𝑡</m:t>
                          </m:r>
                        </m:den>
                      </m:f>
                    </m:oMath>
                  </m:oMathPara>
                </a14:m>
                <a:endParaRPr lang="tr-TR" dirty="0"/>
              </a:p>
            </p:txBody>
          </p:sp>
        </mc:Choice>
        <mc:Fallback>
          <p:sp>
            <p:nvSpPr>
              <p:cNvPr id="3" name="TextBox 2"/>
              <p:cNvSpPr txBox="1">
                <a:spLocks noRot="1" noChangeAspect="1" noMove="1" noResize="1" noEditPoints="1" noAdjustHandles="1" noChangeArrowheads="1" noChangeShapeType="1" noTextEdit="1"/>
              </p:cNvSpPr>
              <p:nvPr/>
            </p:nvSpPr>
            <p:spPr>
              <a:xfrm>
                <a:off x="2691630" y="2309808"/>
                <a:ext cx="2748573" cy="520399"/>
              </a:xfrm>
              <a:prstGeom prst="rect">
                <a:avLst/>
              </a:prstGeom>
              <a:blipFill>
                <a:blip r:embed="rId5" cstate="print"/>
                <a:stretch>
                  <a:fillRect/>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13" name="TextBox 12"/>
              <p:cNvSpPr txBox="1"/>
              <p:nvPr/>
            </p:nvSpPr>
            <p:spPr>
              <a:xfrm>
                <a:off x="6155379" y="2309808"/>
                <a:ext cx="3005053"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tr-TR" i="1" smtClean="0">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2</m:t>
                          </m:r>
                        </m:sub>
                      </m:sSub>
                      <m:r>
                        <a:rPr lang="en-US" b="0" i="1" smtClean="0">
                          <a:latin typeface="Cambria Math" panose="02040503050406030204" pitchFamily="18" charset="0"/>
                        </a:rPr>
                        <m:t>+</m:t>
                      </m:r>
                      <m:f>
                        <m:fPr>
                          <m:ctrlPr>
                            <a:rPr lang="tr-TR" i="1">
                              <a:latin typeface="Cambria Math" panose="02040503050406030204" pitchFamily="18" charset="0"/>
                            </a:rPr>
                          </m:ctrlPr>
                        </m:fPr>
                        <m:num>
                          <m:sSub>
                            <m:sSubPr>
                              <m:ctrlPr>
                                <a:rPr lang="tr-TR" i="1">
                                  <a:latin typeface="Cambria Math" panose="02040503050406030204" pitchFamily="18" charset="0"/>
                                </a:rPr>
                              </m:ctrlPr>
                            </m:sSubPr>
                            <m:e>
                              <m:r>
                                <a:rPr lang="en-US" b="0" i="1" smtClean="0">
                                  <a:latin typeface="Cambria Math" panose="02040503050406030204" pitchFamily="18" charset="0"/>
                                </a:rPr>
                                <m:t>2</m:t>
                              </m:r>
                              <m:r>
                                <a:rPr lang="en-US" b="0" i="1" smtClean="0">
                                  <a:latin typeface="Cambria Math" panose="02040503050406030204" pitchFamily="18" charset="0"/>
                                </a:rPr>
                                <m:t>𝑆</m:t>
                              </m:r>
                            </m:e>
                            <m:sub>
                              <m:r>
                                <a:rPr lang="en-US" i="1">
                                  <a:latin typeface="Cambria Math" panose="02040503050406030204" pitchFamily="18" charset="0"/>
                                </a:rPr>
                                <m:t>1</m:t>
                              </m:r>
                            </m:sub>
                          </m:sSub>
                        </m:num>
                        <m:den>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rPr>
                        <m:t>−</m:t>
                      </m:r>
                      <m:sSub>
                        <m:sSubPr>
                          <m:ctrlPr>
                            <a:rPr lang="tr-TR" i="1">
                              <a:latin typeface="Cambria Math" panose="02040503050406030204" pitchFamily="18" charset="0"/>
                            </a:rPr>
                          </m:ctrlPr>
                        </m:sSubPr>
                        <m:e>
                          <m:r>
                            <a:rPr lang="en-US" i="1">
                              <a:latin typeface="Cambria Math" panose="02040503050406030204" pitchFamily="18" charset="0"/>
                            </a:rPr>
                            <m:t>𝑂</m:t>
                          </m:r>
                        </m:e>
                        <m:sub>
                          <m:r>
                            <a:rPr lang="en-US" i="1">
                              <a:latin typeface="Cambria Math" panose="02040503050406030204" pitchFamily="18" charset="0"/>
                            </a:rPr>
                            <m:t>1</m:t>
                          </m:r>
                        </m:sub>
                      </m:sSub>
                      <m:r>
                        <a:rPr lang="en-US" i="1">
                          <a:latin typeface="Cambria Math" panose="02040503050406030204" pitchFamily="18" charset="0"/>
                        </a:rPr>
                        <m:t>=</m:t>
                      </m:r>
                      <m:f>
                        <m:fPr>
                          <m:ctrlPr>
                            <a:rPr lang="tr-TR" i="1">
                              <a:latin typeface="Cambria Math" panose="02040503050406030204" pitchFamily="18" charset="0"/>
                            </a:rPr>
                          </m:ctrlPr>
                        </m:fPr>
                        <m:num>
                          <m:sSub>
                            <m:sSubPr>
                              <m:ctrlPr>
                                <a:rPr lang="tr-TR" i="1">
                                  <a:latin typeface="Cambria Math" panose="02040503050406030204" pitchFamily="18" charset="0"/>
                                </a:rPr>
                              </m:ctrlPr>
                            </m:sSubPr>
                            <m:e>
                              <m:r>
                                <a:rPr lang="en-US" i="1">
                                  <a:latin typeface="Cambria Math" panose="02040503050406030204" pitchFamily="18" charset="0"/>
                                </a:rPr>
                                <m:t>2</m:t>
                              </m:r>
                              <m:r>
                                <a:rPr lang="en-US" i="1">
                                  <a:latin typeface="Cambria Math" panose="02040503050406030204" pitchFamily="18" charset="0"/>
                                </a:rPr>
                                <m:t>𝑆</m:t>
                              </m:r>
                            </m:e>
                            <m:sub>
                              <m:r>
                                <a:rPr lang="en-US" b="0" i="1" smtClean="0">
                                  <a:latin typeface="Cambria Math" panose="02040503050406030204" pitchFamily="18" charset="0"/>
                                </a:rPr>
                                <m:t>2</m:t>
                              </m:r>
                            </m:sub>
                          </m:sSub>
                        </m:num>
                        <m:den>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rPr>
                        <m:t>+</m:t>
                      </m:r>
                      <m:sSub>
                        <m:sSubPr>
                          <m:ctrlPr>
                            <a:rPr lang="tr-TR" i="1">
                              <a:latin typeface="Cambria Math" panose="02040503050406030204" pitchFamily="18" charset="0"/>
                            </a:rPr>
                          </m:ctrlPr>
                        </m:sSubPr>
                        <m:e>
                          <m:r>
                            <a:rPr lang="en-US" i="1">
                              <a:latin typeface="Cambria Math" panose="02040503050406030204" pitchFamily="18" charset="0"/>
                            </a:rPr>
                            <m:t>𝑂</m:t>
                          </m:r>
                        </m:e>
                        <m:sub>
                          <m:r>
                            <a:rPr lang="en-US" b="0" i="1" smtClean="0">
                              <a:latin typeface="Cambria Math" panose="02040503050406030204" pitchFamily="18" charset="0"/>
                            </a:rPr>
                            <m:t>2</m:t>
                          </m:r>
                        </m:sub>
                      </m:sSub>
                    </m:oMath>
                  </m:oMathPara>
                </a14:m>
                <a:endParaRPr lang="tr-TR" dirty="0"/>
              </a:p>
            </p:txBody>
          </p:sp>
        </mc:Choice>
        <mc:Fallback>
          <p:sp>
            <p:nvSpPr>
              <p:cNvPr id="13" name="TextBox 12"/>
              <p:cNvSpPr txBox="1">
                <a:spLocks noRot="1" noChangeAspect="1" noMove="1" noResize="1" noEditPoints="1" noAdjustHandles="1" noChangeArrowheads="1" noChangeShapeType="1" noTextEdit="1"/>
              </p:cNvSpPr>
              <p:nvPr/>
            </p:nvSpPr>
            <p:spPr>
              <a:xfrm>
                <a:off x="6155379" y="2309808"/>
                <a:ext cx="3005053" cy="520399"/>
              </a:xfrm>
              <a:prstGeom prst="rect">
                <a:avLst/>
              </a:prstGeom>
              <a:blipFill>
                <a:blip r:embed="rId6" cstate="print"/>
                <a:stretch>
                  <a:fillRect/>
                </a:stretch>
              </a:blipFill>
            </p:spPr>
            <p:txBody>
              <a:bodyPr/>
              <a:lstStyle/>
              <a:p>
                <a:r>
                  <a:rPr lang="tr-TR">
                    <a:noFill/>
                  </a:rPr>
                  <a:t> </a:t>
                </a:r>
              </a:p>
            </p:txBody>
          </p:sp>
        </mc:Fallback>
      </mc:AlternateContent>
      <p:sp>
        <p:nvSpPr>
          <p:cNvPr id="15" name="Dikdörtgen 3"/>
          <p:cNvSpPr/>
          <p:nvPr/>
        </p:nvSpPr>
        <p:spPr>
          <a:xfrm>
            <a:off x="396665" y="3002459"/>
            <a:ext cx="11320205" cy="400110"/>
          </a:xfrm>
          <a:prstGeom prst="rect">
            <a:avLst/>
          </a:prstGeom>
        </p:spPr>
        <p:txBody>
          <a:bodyPr wrap="square">
            <a:spAutoFit/>
          </a:bodyPr>
          <a:lstStyle/>
          <a:p>
            <a:pPr lvl="0" algn="just">
              <a:spcBef>
                <a:spcPts val="600"/>
              </a:spcBef>
              <a:defRPr/>
            </a:pP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Haznedeki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depolama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ile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çıkan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akım</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O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arasındaki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ilişki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bilindiğine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göre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mc:AlternateContent xmlns:mc="http://schemas.openxmlformats.org/markup-compatibility/2006">
        <mc:Choice xmlns="" xmlns:a14="http://schemas.microsoft.com/office/drawing/2010/main" Requires="a14">
          <p:sp>
            <p:nvSpPr>
              <p:cNvPr id="7" name="TextBox 6"/>
              <p:cNvSpPr txBox="1"/>
              <p:nvPr/>
            </p:nvSpPr>
            <p:spPr>
              <a:xfrm>
                <a:off x="495277" y="4730663"/>
                <a:ext cx="98058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𝐻</m:t>
                      </m:r>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𝑆</m:t>
                          </m:r>
                        </m:e>
                      </m:d>
                    </m:oMath>
                  </m:oMathPara>
                </a14:m>
                <a:endParaRPr lang="en-US" b="0" dirty="0" smtClean="0"/>
              </a:p>
            </p:txBody>
          </p:sp>
        </mc:Choice>
        <mc:Fallback>
          <p:sp>
            <p:nvSpPr>
              <p:cNvPr id="7" name="TextBox 6"/>
              <p:cNvSpPr txBox="1">
                <a:spLocks noRot="1" noChangeAspect="1" noMove="1" noResize="1" noEditPoints="1" noAdjustHandles="1" noChangeArrowheads="1" noChangeShapeType="1" noTextEdit="1"/>
              </p:cNvSpPr>
              <p:nvPr/>
            </p:nvSpPr>
            <p:spPr>
              <a:xfrm>
                <a:off x="495277" y="4730663"/>
                <a:ext cx="980588" cy="276999"/>
              </a:xfrm>
              <a:prstGeom prst="rect">
                <a:avLst/>
              </a:prstGeom>
              <a:blipFill>
                <a:blip r:embed="rId7" cstate="print"/>
                <a:stretch>
                  <a:fillRect l="-4969" t="-2222" b="-35556"/>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17" name="TextBox 16"/>
              <p:cNvSpPr txBox="1"/>
              <p:nvPr/>
            </p:nvSpPr>
            <p:spPr>
              <a:xfrm>
                <a:off x="1799514" y="4730663"/>
                <a:ext cx="1217064"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−1</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𝐻</m:t>
                          </m:r>
                        </m:e>
                      </m:d>
                    </m:oMath>
                  </m:oMathPara>
                </a14:m>
                <a:endParaRPr lang="en-US" b="0" dirty="0" smtClean="0"/>
              </a:p>
            </p:txBody>
          </p:sp>
        </mc:Choice>
        <mc:Fallback>
          <p:sp>
            <p:nvSpPr>
              <p:cNvPr id="17" name="TextBox 16"/>
              <p:cNvSpPr txBox="1">
                <a:spLocks noRot="1" noChangeAspect="1" noMove="1" noResize="1" noEditPoints="1" noAdjustHandles="1" noChangeArrowheads="1" noChangeShapeType="1" noTextEdit="1"/>
              </p:cNvSpPr>
              <p:nvPr/>
            </p:nvSpPr>
            <p:spPr>
              <a:xfrm>
                <a:off x="1799514" y="4730663"/>
                <a:ext cx="1217064" cy="276999"/>
              </a:xfrm>
              <a:prstGeom prst="rect">
                <a:avLst/>
              </a:prstGeom>
              <a:blipFill>
                <a:blip r:embed="rId8" cstate="print"/>
                <a:stretch>
                  <a:fillRect l="-4000" t="-4444" b="-35556"/>
                </a:stretch>
              </a:blipFill>
            </p:spPr>
            <p:txBody>
              <a:bodyPr/>
              <a:lstStyle/>
              <a:p>
                <a:r>
                  <a:rPr lang="tr-TR">
                    <a:noFill/>
                  </a:rPr>
                  <a:t> </a:t>
                </a:r>
              </a:p>
            </p:txBody>
          </p:sp>
        </mc:Fallback>
      </mc:AlternateContent>
      <p:sp>
        <p:nvSpPr>
          <p:cNvPr id="11" name="Right Brace 10"/>
          <p:cNvSpPr/>
          <p:nvPr/>
        </p:nvSpPr>
        <p:spPr>
          <a:xfrm>
            <a:off x="3648635" y="3656219"/>
            <a:ext cx="708212" cy="135144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tr-TR"/>
          </a:p>
        </p:txBody>
      </p:sp>
      <p:sp>
        <p:nvSpPr>
          <p:cNvPr id="19" name="Dikdörtgen 3"/>
          <p:cNvSpPr/>
          <p:nvPr/>
        </p:nvSpPr>
        <p:spPr>
          <a:xfrm>
            <a:off x="5753077" y="3874638"/>
            <a:ext cx="5393493" cy="1323439"/>
          </a:xfrm>
          <a:prstGeom prst="rect">
            <a:avLst/>
          </a:prstGeom>
        </p:spPr>
        <p:txBody>
          <a:bodyPr wrap="square">
            <a:spAutoFit/>
          </a:bodyPr>
          <a:lstStyle/>
          <a:p>
            <a:pPr lvl="0" algn="just">
              <a:spcBef>
                <a:spcPts val="600"/>
              </a:spcBef>
              <a:defRPr/>
            </a:pP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ile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O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çıkan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akımlar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arasındaki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fonksiyon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belirlenebilir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Bu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fonksiyon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yardımıyla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süreklilik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denkleminin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sol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tarafı</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hesaplanarak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çıkan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akım</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O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değeri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hesaplanır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mc:AlternateContent xmlns:mc="http://schemas.openxmlformats.org/markup-compatibility/2006">
        <mc:Choice xmlns="" xmlns:a14="http://schemas.microsoft.com/office/drawing/2010/main" Requires="a14">
          <p:sp>
            <p:nvSpPr>
              <p:cNvPr id="20" name="Rectangle 19"/>
              <p:cNvSpPr/>
              <p:nvPr/>
            </p:nvSpPr>
            <p:spPr>
              <a:xfrm>
                <a:off x="4555669" y="3761087"/>
                <a:ext cx="1248932" cy="6127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tr-TR" i="1">
                              <a:latin typeface="Cambria Math" panose="02040503050406030204" pitchFamily="18" charset="0"/>
                            </a:rPr>
                          </m:ctrlPr>
                        </m:fPr>
                        <m:num>
                          <m:sSub>
                            <m:sSubPr>
                              <m:ctrlPr>
                                <a:rPr lang="tr-TR" i="1">
                                  <a:latin typeface="Cambria Math" panose="02040503050406030204" pitchFamily="18" charset="0"/>
                                </a:rPr>
                              </m:ctrlPr>
                            </m:sSubPr>
                            <m:e>
                              <m:r>
                                <a:rPr lang="en-US" i="1">
                                  <a:latin typeface="Cambria Math" panose="02040503050406030204" pitchFamily="18" charset="0"/>
                                </a:rPr>
                                <m:t>2</m:t>
                              </m:r>
                              <m:r>
                                <a:rPr lang="en-US" i="1">
                                  <a:latin typeface="Cambria Math" panose="02040503050406030204" pitchFamily="18" charset="0"/>
                                </a:rPr>
                                <m:t>𝑆</m:t>
                              </m:r>
                            </m:e>
                            <m:sub/>
                          </m:sSub>
                        </m:num>
                        <m:den>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r>
                        <a:rPr lang="en-US" i="1">
                          <a:latin typeface="Cambria Math" panose="02040503050406030204" pitchFamily="18" charset="0"/>
                        </a:rPr>
                        <m:t>+</m:t>
                      </m:r>
                      <m:sSub>
                        <m:sSubPr>
                          <m:ctrlPr>
                            <a:rPr lang="tr-TR" i="1">
                              <a:latin typeface="Cambria Math" panose="02040503050406030204" pitchFamily="18" charset="0"/>
                            </a:rPr>
                          </m:ctrlPr>
                        </m:sSubPr>
                        <m:e>
                          <m:r>
                            <a:rPr lang="en-US" i="1">
                              <a:latin typeface="Cambria Math" panose="02040503050406030204" pitchFamily="18" charset="0"/>
                            </a:rPr>
                            <m:t>𝑂</m:t>
                          </m:r>
                        </m:e>
                        <m:sub/>
                      </m:sSub>
                    </m:oMath>
                  </m:oMathPara>
                </a14:m>
                <a:endParaRPr lang="tr-TR" dirty="0"/>
              </a:p>
            </p:txBody>
          </p:sp>
        </mc:Choice>
        <mc:Fallback>
          <p:sp>
            <p:nvSpPr>
              <p:cNvPr id="20" name="Rectangle 19"/>
              <p:cNvSpPr>
                <a:spLocks noRot="1" noChangeAspect="1" noMove="1" noResize="1" noEditPoints="1" noAdjustHandles="1" noChangeArrowheads="1" noChangeShapeType="1" noTextEdit="1"/>
              </p:cNvSpPr>
              <p:nvPr/>
            </p:nvSpPr>
            <p:spPr>
              <a:xfrm>
                <a:off x="4555669" y="3761087"/>
                <a:ext cx="1248932" cy="612732"/>
              </a:xfrm>
              <a:prstGeom prst="rect">
                <a:avLst/>
              </a:prstGeom>
              <a:blipFill>
                <a:blip r:embed="rId9" cstate="print"/>
                <a:stretch>
                  <a:fillRect/>
                </a:stretch>
              </a:blipFill>
            </p:spPr>
            <p:txBody>
              <a:bodyPr/>
              <a:lstStyle/>
              <a:p>
                <a:r>
                  <a:rPr lang="tr-TR">
                    <a:noFill/>
                  </a:rPr>
                  <a:t> </a:t>
                </a:r>
              </a:p>
            </p:txBody>
          </p:sp>
        </mc:Fallback>
      </mc:AlternateContent>
      <p:sp>
        <p:nvSpPr>
          <p:cNvPr id="21" name="Dikdörtgen 3"/>
          <p:cNvSpPr/>
          <p:nvPr/>
        </p:nvSpPr>
        <p:spPr>
          <a:xfrm>
            <a:off x="5753077" y="5311628"/>
            <a:ext cx="5587276" cy="707886"/>
          </a:xfrm>
          <a:prstGeom prst="rect">
            <a:avLst/>
          </a:prstGeom>
        </p:spPr>
        <p:txBody>
          <a:bodyPr wrap="square">
            <a:spAutoFit/>
          </a:bodyPr>
          <a:lstStyle/>
          <a:p>
            <a:pPr lvl="0" algn="just">
              <a:spcBef>
                <a:spcPts val="600"/>
              </a:spcBef>
              <a:defRPr/>
            </a:pPr>
            <a:r>
              <a:rPr lang="el-GR"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Δ</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giriş</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hidrografının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pik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zamanının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1/20-1/10 u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arasında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seçilmesi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önerilir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Tree>
    <p:extLst>
      <p:ext uri="{BB962C8B-B14F-4D97-AF65-F5344CB8AC3E}">
        <p14:creationId xmlns="" xmlns:p14="http://schemas.microsoft.com/office/powerpoint/2010/main" val="13719355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495277" y="933443"/>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800" b="1" dirty="0" smtClean="0">
                <a:solidFill>
                  <a:schemeClr val="bg2">
                    <a:lumMod val="25000"/>
                  </a:schemeClr>
                </a:solidFill>
                <a:latin typeface="Cambria" panose="02040503050406030204" pitchFamily="18" charset="0"/>
              </a:rPr>
              <a:t>HİDROGRAF</a:t>
            </a:r>
            <a:r>
              <a:rPr lang="en-US" sz="3800" b="1" dirty="0" smtClean="0">
                <a:solidFill>
                  <a:schemeClr val="bg2">
                    <a:lumMod val="25000"/>
                  </a:schemeClr>
                </a:solidFill>
                <a:latin typeface="Cambria" panose="02040503050406030204" pitchFamily="18" charset="0"/>
              </a:rPr>
              <a:t>IN KANALDA ÖTELENMESİ</a:t>
            </a:r>
            <a:endParaRPr lang="tr-TR" sz="3800" b="1" dirty="0">
              <a:solidFill>
                <a:schemeClr val="bg2">
                  <a:lumMod val="25000"/>
                </a:schemeClr>
              </a:solidFill>
              <a:latin typeface="Cambria" panose="02040503050406030204" pitchFamily="18" charset="0"/>
            </a:endParaRPr>
          </a:p>
        </p:txBody>
      </p:sp>
      <p:pic>
        <p:nvPicPr>
          <p:cNvPr id="1026" name="Picture 2" descr="İlgili resim"/>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96977" y="2722135"/>
            <a:ext cx="7291600" cy="3502976"/>
          </a:xfrm>
          <a:prstGeom prst="rect">
            <a:avLst/>
          </a:prstGeom>
          <a:noFill/>
          <a:extLst>
            <a:ext uri="{909E8E84-426E-40DD-AFC4-6F175D3DCCD1}">
              <a14:hiddenFill xmlns="" xmlns:a14="http://schemas.microsoft.com/office/drawing/2010/main">
                <a:solidFill>
                  <a:srgbClr val="FFFFFF"/>
                </a:solidFill>
              </a14:hiddenFill>
            </a:ext>
          </a:extLst>
        </p:spPr>
      </p:pic>
      <p:sp>
        <p:nvSpPr>
          <p:cNvPr id="9" name="Dikdörtgen 3"/>
          <p:cNvSpPr/>
          <p:nvPr/>
        </p:nvSpPr>
        <p:spPr>
          <a:xfrm>
            <a:off x="495277" y="1834202"/>
            <a:ext cx="11475204" cy="707886"/>
          </a:xfrm>
          <a:prstGeom prst="rect">
            <a:avLst/>
          </a:prstGeom>
        </p:spPr>
        <p:txBody>
          <a:bodyPr wrap="square">
            <a:spAutoFit/>
          </a:bodyPr>
          <a:lstStyle/>
          <a:p>
            <a:pPr lvl="0" algn="just">
              <a:spcBef>
                <a:spcPts val="600"/>
              </a:spcBef>
              <a:defRPr/>
            </a:pP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Kanal</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depolamasının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prizma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kama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şeklindeki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iki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depolamanın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toplamından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oluştuğu</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düşünülürse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prizma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kama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depolamaları</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giren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çıkan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debiler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cinsinden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yazılacak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olursa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mc:AlternateContent xmlns:mc="http://schemas.openxmlformats.org/markup-compatibility/2006">
        <mc:Choice xmlns="" xmlns:a14="http://schemas.microsoft.com/office/drawing/2010/main" Requires="a14">
          <p:sp>
            <p:nvSpPr>
              <p:cNvPr id="3" name="TextBox 2"/>
              <p:cNvSpPr txBox="1"/>
              <p:nvPr/>
            </p:nvSpPr>
            <p:spPr>
              <a:xfrm>
                <a:off x="7852528" y="2722135"/>
                <a:ext cx="209634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m:t>
                      </m:r>
                      <m:r>
                        <a:rPr lang="en-US" b="0" i="1" smtClean="0">
                          <a:latin typeface="Cambria Math" panose="02040503050406030204" pitchFamily="18" charset="0"/>
                        </a:rPr>
                        <m:t>𝐾𝑂</m:t>
                      </m:r>
                      <m:r>
                        <a:rPr lang="en-US" b="0" i="1" smtClean="0">
                          <a:latin typeface="Cambria Math" panose="02040503050406030204" pitchFamily="18" charset="0"/>
                        </a:rPr>
                        <m:t>+</m:t>
                      </m:r>
                      <m:r>
                        <a:rPr lang="en-US" b="0" i="1" smtClean="0">
                          <a:latin typeface="Cambria Math" panose="02040503050406030204" pitchFamily="18" charset="0"/>
                        </a:rPr>
                        <m:t>𝐾𝑥</m:t>
                      </m:r>
                      <m:r>
                        <a:rPr lang="en-US" b="0" i="1" smtClean="0">
                          <a:latin typeface="Cambria Math" panose="02040503050406030204" pitchFamily="18" charset="0"/>
                        </a:rPr>
                        <m:t>(</m:t>
                      </m:r>
                      <m:r>
                        <a:rPr lang="en-US" b="0" i="1" smtClean="0">
                          <a:latin typeface="Cambria Math" panose="02040503050406030204" pitchFamily="18" charset="0"/>
                        </a:rPr>
                        <m:t>𝐼</m:t>
                      </m:r>
                      <m:r>
                        <a:rPr lang="en-US" b="0" i="1" smtClean="0">
                          <a:latin typeface="Cambria Math" panose="02040503050406030204" pitchFamily="18" charset="0"/>
                        </a:rPr>
                        <m:t>−</m:t>
                      </m:r>
                      <m:r>
                        <a:rPr lang="en-US" b="0" i="1" smtClean="0">
                          <a:latin typeface="Cambria Math" panose="02040503050406030204" pitchFamily="18" charset="0"/>
                        </a:rPr>
                        <m:t>𝑂</m:t>
                      </m:r>
                      <m:r>
                        <a:rPr lang="en-US" b="0" i="1" smtClean="0">
                          <a:latin typeface="Cambria Math" panose="02040503050406030204" pitchFamily="18" charset="0"/>
                        </a:rPr>
                        <m:t>)</m:t>
                      </m:r>
                    </m:oMath>
                  </m:oMathPara>
                </a14:m>
                <a:endParaRPr lang="en-US" dirty="0"/>
              </a:p>
            </p:txBody>
          </p:sp>
        </mc:Choice>
        <mc:Fallback>
          <p:sp>
            <p:nvSpPr>
              <p:cNvPr id="3" name="TextBox 2"/>
              <p:cNvSpPr txBox="1">
                <a:spLocks noRot="1" noChangeAspect="1" noMove="1" noResize="1" noEditPoints="1" noAdjustHandles="1" noChangeArrowheads="1" noChangeShapeType="1" noTextEdit="1"/>
              </p:cNvSpPr>
              <p:nvPr/>
            </p:nvSpPr>
            <p:spPr>
              <a:xfrm>
                <a:off x="7852528" y="2722135"/>
                <a:ext cx="2096343" cy="276999"/>
              </a:xfrm>
              <a:prstGeom prst="rect">
                <a:avLst/>
              </a:prstGeom>
              <a:blipFill>
                <a:blip r:embed="rId3" cstate="print"/>
                <a:stretch>
                  <a:fillRect l="-2035" t="-4444" r="-3488" b="-35556"/>
                </a:stretch>
              </a:blipFill>
            </p:spPr>
            <p:txBody>
              <a:bodyPr/>
              <a:lstStyle/>
              <a:p>
                <a:r>
                  <a:rPr lang="en-US">
                    <a:noFill/>
                  </a:rPr>
                  <a:t> </a:t>
                </a:r>
              </a:p>
            </p:txBody>
          </p:sp>
        </mc:Fallback>
      </mc:AlternateContent>
      <mc:AlternateContent xmlns:mc="http://schemas.openxmlformats.org/markup-compatibility/2006">
        <mc:Choice xmlns="" xmlns:a14="http://schemas.microsoft.com/office/drawing/2010/main" Requires="a14">
          <p:sp>
            <p:nvSpPr>
              <p:cNvPr id="11" name="TextBox 10"/>
              <p:cNvSpPr txBox="1"/>
              <p:nvPr/>
            </p:nvSpPr>
            <p:spPr>
              <a:xfrm>
                <a:off x="7852528" y="3198035"/>
                <a:ext cx="2224327"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m:t>
                      </m:r>
                      <m:r>
                        <a:rPr lang="en-US" b="0" i="1" smtClean="0">
                          <a:latin typeface="Cambria Math" panose="02040503050406030204" pitchFamily="18" charset="0"/>
                        </a:rPr>
                        <m:t>𝐾</m:t>
                      </m:r>
                      <m:r>
                        <a:rPr lang="en-US" b="0" i="1" smtClean="0">
                          <a:latin typeface="Cambria Math" panose="02040503050406030204" pitchFamily="18" charset="0"/>
                        </a:rPr>
                        <m:t>(</m:t>
                      </m:r>
                      <m:r>
                        <a:rPr lang="en-US" b="0" i="1" smtClean="0">
                          <a:latin typeface="Cambria Math" panose="02040503050406030204" pitchFamily="18" charset="0"/>
                        </a:rPr>
                        <m:t>𝑥𝐼</m:t>
                      </m:r>
                      <m:r>
                        <a:rPr lang="en-US" b="0" i="1" smtClean="0">
                          <a:latin typeface="Cambria Math" panose="02040503050406030204" pitchFamily="18" charset="0"/>
                        </a:rPr>
                        <m:t>+(1−</m:t>
                      </m:r>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𝑂</m:t>
                      </m:r>
                      <m:r>
                        <a:rPr lang="en-US" b="0" i="1" smtClean="0">
                          <a:latin typeface="Cambria Math" panose="02040503050406030204" pitchFamily="18" charset="0"/>
                        </a:rPr>
                        <m:t>)</m:t>
                      </m:r>
                    </m:oMath>
                  </m:oMathPara>
                </a14:m>
                <a:endParaRPr lang="en-US" dirty="0"/>
              </a:p>
            </p:txBody>
          </p:sp>
        </mc:Choice>
        <mc:Fallback>
          <p:sp>
            <p:nvSpPr>
              <p:cNvPr id="11" name="TextBox 10"/>
              <p:cNvSpPr txBox="1">
                <a:spLocks noRot="1" noChangeAspect="1" noMove="1" noResize="1" noEditPoints="1" noAdjustHandles="1" noChangeArrowheads="1" noChangeShapeType="1" noTextEdit="1"/>
              </p:cNvSpPr>
              <p:nvPr/>
            </p:nvSpPr>
            <p:spPr>
              <a:xfrm>
                <a:off x="7852528" y="3198035"/>
                <a:ext cx="2224327" cy="276999"/>
              </a:xfrm>
              <a:prstGeom prst="rect">
                <a:avLst/>
              </a:prstGeom>
              <a:blipFill>
                <a:blip r:embed="rId4" cstate="print"/>
                <a:stretch>
                  <a:fillRect l="-1918" t="-4444" r="-3288" b="-35556"/>
                </a:stretch>
              </a:blipFill>
            </p:spPr>
            <p:txBody>
              <a:bodyPr/>
              <a:lstStyle/>
              <a:p>
                <a:r>
                  <a:rPr lang="en-US">
                    <a:noFill/>
                  </a:rPr>
                  <a:t> </a:t>
                </a:r>
              </a:p>
            </p:txBody>
          </p:sp>
        </mc:Fallback>
      </mc:AlternateContent>
      <p:sp>
        <p:nvSpPr>
          <p:cNvPr id="12" name="Dikdörtgen 3"/>
          <p:cNvSpPr/>
          <p:nvPr/>
        </p:nvSpPr>
        <p:spPr>
          <a:xfrm>
            <a:off x="7775902" y="3579075"/>
            <a:ext cx="4101872" cy="1631216"/>
          </a:xfrm>
          <a:prstGeom prst="rect">
            <a:avLst/>
          </a:prstGeom>
        </p:spPr>
        <p:txBody>
          <a:bodyPr wrap="square">
            <a:spAutoFit/>
          </a:bodyPr>
          <a:lstStyle/>
          <a:p>
            <a:pPr lvl="0" algn="just">
              <a:spcBef>
                <a:spcPts val="600"/>
              </a:spcBef>
              <a:defRPr/>
            </a:pP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Depolama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teriminden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de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görüleceği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üzere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kanal</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depolaması</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hazne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ötelemesinde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olduğu</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gibi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sadece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çıkan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akıma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değil</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giren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akıma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da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bağlıdır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mc:AlternateContent xmlns:mc="http://schemas.openxmlformats.org/markup-compatibility/2006">
        <mc:Choice xmlns="" xmlns:a14="http://schemas.microsoft.com/office/drawing/2010/main" Requires="a14">
          <p:sp>
            <p:nvSpPr>
              <p:cNvPr id="13" name="TextBox 12"/>
              <p:cNvSpPr txBox="1"/>
              <p:nvPr/>
            </p:nvSpPr>
            <p:spPr>
              <a:xfrm>
                <a:off x="7852528" y="5314332"/>
                <a:ext cx="3005053" cy="5203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tr-TR" i="1" smtClean="0">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2</m:t>
                          </m:r>
                        </m:sub>
                      </m:sSub>
                      <m:r>
                        <a:rPr lang="en-US" b="0" i="1" smtClean="0">
                          <a:latin typeface="Cambria Math" panose="02040503050406030204" pitchFamily="18" charset="0"/>
                        </a:rPr>
                        <m:t>+</m:t>
                      </m:r>
                      <m:f>
                        <m:fPr>
                          <m:ctrlPr>
                            <a:rPr lang="tr-TR" i="1">
                              <a:latin typeface="Cambria Math" panose="02040503050406030204" pitchFamily="18" charset="0"/>
                            </a:rPr>
                          </m:ctrlPr>
                        </m:fPr>
                        <m:num>
                          <m:sSub>
                            <m:sSubPr>
                              <m:ctrlPr>
                                <a:rPr lang="tr-TR" i="1">
                                  <a:latin typeface="Cambria Math" panose="02040503050406030204" pitchFamily="18" charset="0"/>
                                </a:rPr>
                              </m:ctrlPr>
                            </m:sSubPr>
                            <m:e>
                              <m:r>
                                <a:rPr lang="en-US" b="0" i="1" smtClean="0">
                                  <a:latin typeface="Cambria Math" panose="02040503050406030204" pitchFamily="18" charset="0"/>
                                </a:rPr>
                                <m:t>2</m:t>
                              </m:r>
                              <m:r>
                                <a:rPr lang="en-US" b="0" i="1" smtClean="0">
                                  <a:latin typeface="Cambria Math" panose="02040503050406030204" pitchFamily="18" charset="0"/>
                                </a:rPr>
                                <m:t>𝑆</m:t>
                              </m:r>
                            </m:e>
                            <m:sub>
                              <m:r>
                                <a:rPr lang="en-US" i="1">
                                  <a:latin typeface="Cambria Math" panose="02040503050406030204" pitchFamily="18" charset="0"/>
                                </a:rPr>
                                <m:t>1</m:t>
                              </m:r>
                            </m:sub>
                          </m:sSub>
                        </m:num>
                        <m:den>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rPr>
                        <m:t>−</m:t>
                      </m:r>
                      <m:sSub>
                        <m:sSubPr>
                          <m:ctrlPr>
                            <a:rPr lang="tr-TR" i="1">
                              <a:latin typeface="Cambria Math" panose="02040503050406030204" pitchFamily="18" charset="0"/>
                            </a:rPr>
                          </m:ctrlPr>
                        </m:sSubPr>
                        <m:e>
                          <m:r>
                            <a:rPr lang="en-US" i="1">
                              <a:latin typeface="Cambria Math" panose="02040503050406030204" pitchFamily="18" charset="0"/>
                            </a:rPr>
                            <m:t>𝑂</m:t>
                          </m:r>
                        </m:e>
                        <m:sub>
                          <m:r>
                            <a:rPr lang="en-US" i="1">
                              <a:latin typeface="Cambria Math" panose="02040503050406030204" pitchFamily="18" charset="0"/>
                            </a:rPr>
                            <m:t>1</m:t>
                          </m:r>
                        </m:sub>
                      </m:sSub>
                      <m:r>
                        <a:rPr lang="en-US" i="1">
                          <a:latin typeface="Cambria Math" panose="02040503050406030204" pitchFamily="18" charset="0"/>
                        </a:rPr>
                        <m:t>=</m:t>
                      </m:r>
                      <m:f>
                        <m:fPr>
                          <m:ctrlPr>
                            <a:rPr lang="tr-TR" i="1">
                              <a:latin typeface="Cambria Math" panose="02040503050406030204" pitchFamily="18" charset="0"/>
                            </a:rPr>
                          </m:ctrlPr>
                        </m:fPr>
                        <m:num>
                          <m:sSub>
                            <m:sSubPr>
                              <m:ctrlPr>
                                <a:rPr lang="tr-TR" i="1">
                                  <a:latin typeface="Cambria Math" panose="02040503050406030204" pitchFamily="18" charset="0"/>
                                </a:rPr>
                              </m:ctrlPr>
                            </m:sSubPr>
                            <m:e>
                              <m:r>
                                <a:rPr lang="en-US" i="1">
                                  <a:latin typeface="Cambria Math" panose="02040503050406030204" pitchFamily="18" charset="0"/>
                                </a:rPr>
                                <m:t>2</m:t>
                              </m:r>
                              <m:r>
                                <a:rPr lang="en-US" i="1">
                                  <a:latin typeface="Cambria Math" panose="02040503050406030204" pitchFamily="18" charset="0"/>
                                </a:rPr>
                                <m:t>𝑆</m:t>
                              </m:r>
                            </m:e>
                            <m:sub>
                              <m:r>
                                <a:rPr lang="en-US" b="0" i="1" smtClean="0">
                                  <a:latin typeface="Cambria Math" panose="02040503050406030204" pitchFamily="18" charset="0"/>
                                </a:rPr>
                                <m:t>2</m:t>
                              </m:r>
                            </m:sub>
                          </m:sSub>
                        </m:num>
                        <m:den>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𝑡</m:t>
                          </m:r>
                        </m:den>
                      </m:f>
                      <m:r>
                        <a:rPr lang="en-US" b="0" i="1" smtClean="0">
                          <a:latin typeface="Cambria Math" panose="02040503050406030204" pitchFamily="18" charset="0"/>
                        </a:rPr>
                        <m:t>+</m:t>
                      </m:r>
                      <m:sSub>
                        <m:sSubPr>
                          <m:ctrlPr>
                            <a:rPr lang="tr-TR" i="1">
                              <a:latin typeface="Cambria Math" panose="02040503050406030204" pitchFamily="18" charset="0"/>
                            </a:rPr>
                          </m:ctrlPr>
                        </m:sSubPr>
                        <m:e>
                          <m:r>
                            <a:rPr lang="en-US" i="1">
                              <a:latin typeface="Cambria Math" panose="02040503050406030204" pitchFamily="18" charset="0"/>
                            </a:rPr>
                            <m:t>𝑂</m:t>
                          </m:r>
                        </m:e>
                        <m:sub>
                          <m:r>
                            <a:rPr lang="en-US" b="0" i="1" smtClean="0">
                              <a:latin typeface="Cambria Math" panose="02040503050406030204" pitchFamily="18" charset="0"/>
                            </a:rPr>
                            <m:t>2</m:t>
                          </m:r>
                        </m:sub>
                      </m:sSub>
                    </m:oMath>
                  </m:oMathPara>
                </a14:m>
                <a:endParaRPr lang="tr-TR" dirty="0"/>
              </a:p>
            </p:txBody>
          </p:sp>
        </mc:Choice>
        <mc:Fallback>
          <p:sp>
            <p:nvSpPr>
              <p:cNvPr id="13" name="TextBox 12"/>
              <p:cNvSpPr txBox="1">
                <a:spLocks noRot="1" noChangeAspect="1" noMove="1" noResize="1" noEditPoints="1" noAdjustHandles="1" noChangeArrowheads="1" noChangeShapeType="1" noTextEdit="1"/>
              </p:cNvSpPr>
              <p:nvPr/>
            </p:nvSpPr>
            <p:spPr>
              <a:xfrm>
                <a:off x="7852528" y="5314332"/>
                <a:ext cx="3005053" cy="520399"/>
              </a:xfrm>
              <a:prstGeom prst="rect">
                <a:avLst/>
              </a:prstGeom>
              <a:blipFill>
                <a:blip r:embed="rId5" cstate="print"/>
                <a:stretch>
                  <a:fillRect/>
                </a:stretch>
              </a:blipFill>
            </p:spPr>
            <p:txBody>
              <a:bodyPr/>
              <a:lstStyle/>
              <a:p>
                <a:r>
                  <a:rPr lang="en-US">
                    <a:noFill/>
                  </a:rPr>
                  <a:t> </a:t>
                </a:r>
              </a:p>
            </p:txBody>
          </p:sp>
        </mc:Fallback>
      </mc:AlternateContent>
      <p:sp>
        <p:nvSpPr>
          <p:cNvPr id="14" name="Dikdörtgen 3"/>
          <p:cNvSpPr/>
          <p:nvPr/>
        </p:nvSpPr>
        <p:spPr>
          <a:xfrm>
            <a:off x="7741859" y="5905770"/>
            <a:ext cx="4101872" cy="707886"/>
          </a:xfrm>
          <a:prstGeom prst="rect">
            <a:avLst/>
          </a:prstGeom>
        </p:spPr>
        <p:txBody>
          <a:bodyPr wrap="square">
            <a:spAutoFit/>
          </a:bodyPr>
          <a:lstStyle/>
          <a:p>
            <a:pPr lvl="0" algn="just">
              <a:spcBef>
                <a:spcPts val="600"/>
              </a:spcBef>
              <a:defRPr/>
            </a:pP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Denkleminde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depolama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yazılacak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olursa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Tree>
    <p:extLst>
      <p:ext uri="{BB962C8B-B14F-4D97-AF65-F5344CB8AC3E}">
        <p14:creationId xmlns="" xmlns:p14="http://schemas.microsoft.com/office/powerpoint/2010/main" val="35926157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495277" y="933443"/>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800" b="1" dirty="0" smtClean="0">
                <a:solidFill>
                  <a:schemeClr val="bg2">
                    <a:lumMod val="25000"/>
                  </a:schemeClr>
                </a:solidFill>
                <a:latin typeface="Cambria" panose="02040503050406030204" pitchFamily="18" charset="0"/>
              </a:rPr>
              <a:t>HİDROGRAF</a:t>
            </a:r>
            <a:r>
              <a:rPr lang="en-US" sz="3800" b="1" dirty="0" smtClean="0">
                <a:solidFill>
                  <a:schemeClr val="bg2">
                    <a:lumMod val="25000"/>
                  </a:schemeClr>
                </a:solidFill>
                <a:latin typeface="Cambria" panose="02040503050406030204" pitchFamily="18" charset="0"/>
              </a:rPr>
              <a:t>IN KANALDA ÖTELENMESİ</a:t>
            </a:r>
            <a:endParaRPr lang="tr-TR" sz="3800" b="1" dirty="0">
              <a:solidFill>
                <a:schemeClr val="bg2">
                  <a:lumMod val="25000"/>
                </a:schemeClr>
              </a:solidFill>
              <a:latin typeface="Cambria" panose="02040503050406030204" pitchFamily="18" charset="0"/>
            </a:endParaRPr>
          </a:p>
        </p:txBody>
      </p:sp>
      <p:sp>
        <p:nvSpPr>
          <p:cNvPr id="12" name="Dikdörtgen 3"/>
          <p:cNvSpPr/>
          <p:nvPr/>
        </p:nvSpPr>
        <p:spPr>
          <a:xfrm>
            <a:off x="3580973" y="1997053"/>
            <a:ext cx="8315653" cy="707886"/>
          </a:xfrm>
          <a:prstGeom prst="rect">
            <a:avLst/>
          </a:prstGeom>
        </p:spPr>
        <p:txBody>
          <a:bodyPr wrap="square">
            <a:spAutoFit/>
          </a:bodyPr>
          <a:lstStyle/>
          <a:p>
            <a:pPr lvl="0" algn="just">
              <a:spcBef>
                <a:spcPts val="600"/>
              </a:spcBef>
              <a:defRPr/>
            </a:pP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Burada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K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taşkın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dalgasının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akarsu</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parçasını</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geçiş</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süresini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x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ise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giriş</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çıkış</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debi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farkından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kaynaklanan</a:t>
            </a:r>
            <a:r>
              <a:rPr lang="en-US" sz="2000" dirty="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a:solidFill>
                  <a:prstClr val="black"/>
                </a:solidFill>
                <a:latin typeface="Cambria" panose="02040503050406030204" pitchFamily="18" charset="0"/>
                <a:ea typeface="Calibri" panose="020F0502020204030204" pitchFamily="34" charset="0"/>
                <a:cs typeface="Calibri" panose="020F0502020204030204" pitchFamily="34" charset="0"/>
              </a:rPr>
              <a:t>kama</a:t>
            </a:r>
            <a:r>
              <a:rPr lang="en-US" sz="2000" dirty="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biriktirmesinin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ağırlık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katsayısıdır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
        <p:nvSpPr>
          <p:cNvPr id="14" name="Dikdörtgen 3"/>
          <p:cNvSpPr/>
          <p:nvPr/>
        </p:nvSpPr>
        <p:spPr>
          <a:xfrm>
            <a:off x="565608" y="5116836"/>
            <a:ext cx="4101872" cy="400110"/>
          </a:xfrm>
          <a:prstGeom prst="rect">
            <a:avLst/>
          </a:prstGeom>
        </p:spPr>
        <p:txBody>
          <a:bodyPr wrap="square">
            <a:spAutoFit/>
          </a:bodyPr>
          <a:lstStyle/>
          <a:p>
            <a:pPr lvl="0" algn="just">
              <a:spcBef>
                <a:spcPts val="600"/>
              </a:spcBef>
              <a:defRPr/>
            </a:pP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elde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edilir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mc:AlternateContent xmlns:mc="http://schemas.openxmlformats.org/markup-compatibility/2006">
        <mc:Choice xmlns="" xmlns:a14="http://schemas.microsoft.com/office/drawing/2010/main" Requires="a14">
          <p:sp>
            <p:nvSpPr>
              <p:cNvPr id="2" name="TextBox 1"/>
              <p:cNvSpPr txBox="1"/>
              <p:nvPr/>
            </p:nvSpPr>
            <p:spPr>
              <a:xfrm>
                <a:off x="565608" y="2055171"/>
                <a:ext cx="228428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𝑂</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𝑐</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b="0" i="1" smtClean="0">
                              <a:latin typeface="Cambria Math" panose="02040503050406030204" pitchFamily="18" charset="0"/>
                            </a:rPr>
                            <m:t>1</m:t>
                          </m:r>
                        </m:sub>
                      </m:sSub>
                      <m:sSub>
                        <m:sSubPr>
                          <m:ctrlPr>
                            <a:rPr lang="en-US" i="1">
                              <a:latin typeface="Cambria Math" panose="02040503050406030204" pitchFamily="18" charset="0"/>
                            </a:rPr>
                          </m:ctrlPr>
                        </m:sSubPr>
                        <m:e>
                          <m:sSub>
                            <m:sSubPr>
                              <m:ctrlPr>
                                <a:rPr lang="en-US" i="1">
                                  <a:latin typeface="Cambria Math" panose="02040503050406030204" pitchFamily="18" charset="0"/>
                                </a:rPr>
                              </m:ctrlPr>
                            </m:sSubPr>
                            <m:e>
                              <m:r>
                                <a:rPr lang="en-US" b="0" i="1" smtClean="0">
                                  <a:latin typeface="Cambria Math" panose="02040503050406030204" pitchFamily="18" charset="0"/>
                                </a:rPr>
                                <m:t>+</m:t>
                              </m:r>
                              <m:r>
                                <a:rPr lang="en-US" i="1">
                                  <a:latin typeface="Cambria Math" panose="02040503050406030204" pitchFamily="18" charset="0"/>
                                </a:rPr>
                                <m:t>𝑐</m:t>
                              </m:r>
                            </m:e>
                            <m:sub>
                              <m:r>
                                <a:rPr lang="en-US" b="0" i="1" smtClean="0">
                                  <a:latin typeface="Cambria Math" panose="02040503050406030204" pitchFamily="18" charset="0"/>
                                </a:rPr>
                                <m:t>2</m:t>
                              </m:r>
                            </m:sub>
                          </m:sSub>
                          <m:sSub>
                            <m:sSubPr>
                              <m:ctrlPr>
                                <a:rPr lang="en-US" i="1">
                                  <a:latin typeface="Cambria Math" panose="02040503050406030204" pitchFamily="18" charset="0"/>
                                </a:rPr>
                              </m:ctrlPr>
                            </m:sSubPr>
                            <m:e>
                              <m:r>
                                <a:rPr lang="en-US" i="1">
                                  <a:latin typeface="Cambria Math" panose="02040503050406030204" pitchFamily="18" charset="0"/>
                                </a:rPr>
                                <m:t>𝐼</m:t>
                              </m:r>
                            </m:e>
                            <m:sub>
                              <m:r>
                                <a:rPr lang="en-US" i="1">
                                  <a:latin typeface="Cambria Math" panose="02040503050406030204" pitchFamily="18" charset="0"/>
                                </a:rPr>
                                <m:t>2</m:t>
                              </m:r>
                            </m:sub>
                          </m:sSub>
                          <m:r>
                            <a:rPr lang="en-US" b="0" i="1" smtClean="0">
                              <a:latin typeface="Cambria Math" panose="02040503050406030204" pitchFamily="18" charset="0"/>
                            </a:rPr>
                            <m:t>+</m:t>
                          </m:r>
                          <m:r>
                            <a:rPr lang="en-US" i="1">
                              <a:latin typeface="Cambria Math" panose="02040503050406030204" pitchFamily="18" charset="0"/>
                            </a:rPr>
                            <m:t>𝑐</m:t>
                          </m:r>
                        </m:e>
                        <m:sub>
                          <m:r>
                            <a:rPr lang="en-US" b="0" i="1" smtClean="0">
                              <a:latin typeface="Cambria Math" panose="02040503050406030204" pitchFamily="18" charset="0"/>
                            </a:rPr>
                            <m:t>3</m:t>
                          </m:r>
                        </m:sub>
                      </m:sSub>
                      <m:sSub>
                        <m:sSubPr>
                          <m:ctrlPr>
                            <a:rPr lang="en-US" i="1">
                              <a:latin typeface="Cambria Math" panose="02040503050406030204" pitchFamily="18" charset="0"/>
                            </a:rPr>
                          </m:ctrlPr>
                        </m:sSubPr>
                        <m:e>
                          <m:r>
                            <a:rPr lang="en-US" b="0" i="1" smtClean="0">
                              <a:latin typeface="Cambria Math" panose="02040503050406030204" pitchFamily="18" charset="0"/>
                            </a:rPr>
                            <m:t>𝑂</m:t>
                          </m:r>
                        </m:e>
                        <m:sub>
                          <m:r>
                            <a:rPr lang="en-US" b="0" i="1" smtClean="0">
                              <a:latin typeface="Cambria Math" panose="02040503050406030204" pitchFamily="18" charset="0"/>
                            </a:rPr>
                            <m:t>1</m:t>
                          </m:r>
                        </m:sub>
                      </m:sSub>
                    </m:oMath>
                  </m:oMathPara>
                </a14:m>
                <a:endParaRPr lang="en-US" dirty="0"/>
              </a:p>
            </p:txBody>
          </p:sp>
        </mc:Choice>
        <mc:Fallback>
          <p:sp>
            <p:nvSpPr>
              <p:cNvPr id="2" name="TextBox 1"/>
              <p:cNvSpPr txBox="1">
                <a:spLocks noRot="1" noChangeAspect="1" noMove="1" noResize="1" noEditPoints="1" noAdjustHandles="1" noChangeArrowheads="1" noChangeShapeType="1" noTextEdit="1"/>
              </p:cNvSpPr>
              <p:nvPr/>
            </p:nvSpPr>
            <p:spPr>
              <a:xfrm>
                <a:off x="565608" y="2055171"/>
                <a:ext cx="2284280" cy="276999"/>
              </a:xfrm>
              <a:prstGeom prst="rect">
                <a:avLst/>
              </a:prstGeom>
              <a:blipFill>
                <a:blip r:embed="rId2" cstate="print"/>
                <a:stretch>
                  <a:fillRect l="-2133" r="-267" b="-15217"/>
                </a:stretch>
              </a:blipFill>
            </p:spPr>
            <p:txBody>
              <a:bodyPr/>
              <a:lstStyle/>
              <a:p>
                <a:r>
                  <a:rPr lang="en-US">
                    <a:noFill/>
                  </a:rPr>
                  <a:t> </a:t>
                </a:r>
              </a:p>
            </p:txBody>
          </p:sp>
        </mc:Fallback>
      </mc:AlternateContent>
      <mc:AlternateContent xmlns:mc="http://schemas.openxmlformats.org/markup-compatibility/2006">
        <mc:Choice xmlns="" xmlns:a14="http://schemas.microsoft.com/office/drawing/2010/main" Requires="a14">
          <p:sp>
            <p:nvSpPr>
              <p:cNvPr id="5" name="TextBox 4"/>
              <p:cNvSpPr txBox="1"/>
              <p:nvPr/>
            </p:nvSpPr>
            <p:spPr>
              <a:xfrm>
                <a:off x="565608" y="3343528"/>
                <a:ext cx="2113848" cy="53059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2</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m:t>
                          </m:r>
                          <m:r>
                            <a:rPr lang="en-US" b="0" i="1" smtClean="0">
                              <a:latin typeface="Cambria Math" panose="02040503050406030204" pitchFamily="18" charset="0"/>
                            </a:rPr>
                            <m:t>𝑥𝐾</m:t>
                          </m:r>
                          <m:r>
                            <a:rPr lang="en-US" b="0" i="1" smtClean="0">
                              <a:latin typeface="Cambria Math" panose="02040503050406030204" pitchFamily="18" charset="0"/>
                            </a:rPr>
                            <m:t>+0.5∆</m:t>
                          </m:r>
                          <m:r>
                            <a:rPr lang="en-US" b="0" i="1" smtClean="0">
                              <a:latin typeface="Cambria Math" panose="02040503050406030204" pitchFamily="18" charset="0"/>
                              <a:ea typeface="Cambria Math" panose="02040503050406030204" pitchFamily="18" charset="0"/>
                            </a:rPr>
                            <m:t>𝑡</m:t>
                          </m:r>
                        </m:num>
                        <m:den>
                          <m:r>
                            <a:rPr lang="en-US" b="0" i="1" smtClean="0">
                              <a:latin typeface="Cambria Math" panose="02040503050406030204" pitchFamily="18" charset="0"/>
                            </a:rPr>
                            <m:t>𝐾</m:t>
                          </m:r>
                          <m:r>
                            <a:rPr lang="en-US" b="0" i="1" smtClean="0">
                              <a:latin typeface="Cambria Math" panose="02040503050406030204" pitchFamily="18" charset="0"/>
                            </a:rPr>
                            <m:t>−</m:t>
                          </m:r>
                          <m:r>
                            <a:rPr lang="en-US" b="0" i="1" smtClean="0">
                              <a:latin typeface="Cambria Math" panose="02040503050406030204" pitchFamily="18" charset="0"/>
                            </a:rPr>
                            <m:t>𝑥𝐾</m:t>
                          </m:r>
                          <m:r>
                            <a:rPr lang="en-US" b="0" i="1" smtClean="0">
                              <a:latin typeface="Cambria Math" panose="02040503050406030204" pitchFamily="18" charset="0"/>
                            </a:rPr>
                            <m:t>+0.5∆</m:t>
                          </m:r>
                          <m:r>
                            <a:rPr lang="en-US" b="0" i="1" smtClean="0">
                              <a:latin typeface="Cambria Math" panose="02040503050406030204" pitchFamily="18" charset="0"/>
                              <a:ea typeface="Cambria Math" panose="02040503050406030204" pitchFamily="18" charset="0"/>
                            </a:rPr>
                            <m:t>𝑡</m:t>
                          </m:r>
                        </m:den>
                      </m:f>
                    </m:oMath>
                  </m:oMathPara>
                </a14:m>
                <a:endParaRPr lang="en-US" dirty="0"/>
              </a:p>
            </p:txBody>
          </p:sp>
        </mc:Choice>
        <mc:Fallback>
          <p:sp>
            <p:nvSpPr>
              <p:cNvPr id="5" name="TextBox 4"/>
              <p:cNvSpPr txBox="1">
                <a:spLocks noRot="1" noChangeAspect="1" noMove="1" noResize="1" noEditPoints="1" noAdjustHandles="1" noChangeArrowheads="1" noChangeShapeType="1" noTextEdit="1"/>
              </p:cNvSpPr>
              <p:nvPr/>
            </p:nvSpPr>
            <p:spPr>
              <a:xfrm>
                <a:off x="565608" y="3343528"/>
                <a:ext cx="2113848" cy="530594"/>
              </a:xfrm>
              <a:prstGeom prst="rect">
                <a:avLst/>
              </a:prstGeom>
              <a:blipFill>
                <a:blip r:embed="rId3" cstate="print"/>
                <a:stretch>
                  <a:fillRect/>
                </a:stretch>
              </a:blipFill>
            </p:spPr>
            <p:txBody>
              <a:bodyPr/>
              <a:lstStyle/>
              <a:p>
                <a:r>
                  <a:rPr lang="en-US">
                    <a:noFill/>
                  </a:rPr>
                  <a:t> </a:t>
                </a:r>
              </a:p>
            </p:txBody>
          </p:sp>
        </mc:Fallback>
      </mc:AlternateContent>
      <mc:AlternateContent xmlns:mc="http://schemas.openxmlformats.org/markup-compatibility/2006">
        <mc:Choice xmlns="" xmlns:a14="http://schemas.microsoft.com/office/drawing/2010/main" Requires="a14">
          <p:sp>
            <p:nvSpPr>
              <p:cNvPr id="15" name="TextBox 14"/>
              <p:cNvSpPr txBox="1"/>
              <p:nvPr/>
            </p:nvSpPr>
            <p:spPr>
              <a:xfrm>
                <a:off x="570930" y="2563829"/>
                <a:ext cx="2108526" cy="53059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1</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𝑥𝐾</m:t>
                          </m:r>
                          <m:r>
                            <a:rPr lang="en-US" b="0" i="1" smtClean="0">
                              <a:latin typeface="Cambria Math" panose="02040503050406030204" pitchFamily="18" charset="0"/>
                            </a:rPr>
                            <m:t>+0.5∆</m:t>
                          </m:r>
                          <m:r>
                            <a:rPr lang="en-US" b="0" i="1" smtClean="0">
                              <a:latin typeface="Cambria Math" panose="02040503050406030204" pitchFamily="18" charset="0"/>
                              <a:ea typeface="Cambria Math" panose="02040503050406030204" pitchFamily="18" charset="0"/>
                            </a:rPr>
                            <m:t>𝑡</m:t>
                          </m:r>
                        </m:num>
                        <m:den>
                          <m:r>
                            <a:rPr lang="en-US" b="0" i="1" smtClean="0">
                              <a:latin typeface="Cambria Math" panose="02040503050406030204" pitchFamily="18" charset="0"/>
                            </a:rPr>
                            <m:t>𝐾</m:t>
                          </m:r>
                          <m:r>
                            <a:rPr lang="en-US" b="0" i="1" smtClean="0">
                              <a:latin typeface="Cambria Math" panose="02040503050406030204" pitchFamily="18" charset="0"/>
                            </a:rPr>
                            <m:t>−</m:t>
                          </m:r>
                          <m:r>
                            <a:rPr lang="en-US" b="0" i="1" smtClean="0">
                              <a:latin typeface="Cambria Math" panose="02040503050406030204" pitchFamily="18" charset="0"/>
                            </a:rPr>
                            <m:t>𝑥𝐾</m:t>
                          </m:r>
                          <m:r>
                            <a:rPr lang="en-US" b="0" i="1" smtClean="0">
                              <a:latin typeface="Cambria Math" panose="02040503050406030204" pitchFamily="18" charset="0"/>
                            </a:rPr>
                            <m:t>+0.5∆</m:t>
                          </m:r>
                          <m:r>
                            <a:rPr lang="en-US" b="0" i="1" smtClean="0">
                              <a:latin typeface="Cambria Math" panose="02040503050406030204" pitchFamily="18" charset="0"/>
                              <a:ea typeface="Cambria Math" panose="02040503050406030204" pitchFamily="18" charset="0"/>
                            </a:rPr>
                            <m:t>𝑡</m:t>
                          </m:r>
                        </m:den>
                      </m:f>
                    </m:oMath>
                  </m:oMathPara>
                </a14:m>
                <a:endParaRPr lang="en-US" dirty="0"/>
              </a:p>
            </p:txBody>
          </p:sp>
        </mc:Choice>
        <mc:Fallback>
          <p:sp>
            <p:nvSpPr>
              <p:cNvPr id="15" name="TextBox 14"/>
              <p:cNvSpPr txBox="1">
                <a:spLocks noRot="1" noChangeAspect="1" noMove="1" noResize="1" noEditPoints="1" noAdjustHandles="1" noChangeArrowheads="1" noChangeShapeType="1" noTextEdit="1"/>
              </p:cNvSpPr>
              <p:nvPr/>
            </p:nvSpPr>
            <p:spPr>
              <a:xfrm>
                <a:off x="570930" y="2563829"/>
                <a:ext cx="2108526" cy="530594"/>
              </a:xfrm>
              <a:prstGeom prst="rect">
                <a:avLst/>
              </a:prstGeom>
              <a:blipFill>
                <a:blip r:embed="rId4" cstate="print"/>
                <a:stretch>
                  <a:fillRect/>
                </a:stretch>
              </a:blipFill>
            </p:spPr>
            <p:txBody>
              <a:bodyPr/>
              <a:lstStyle/>
              <a:p>
                <a:r>
                  <a:rPr lang="en-US">
                    <a:noFill/>
                  </a:rPr>
                  <a:t> </a:t>
                </a:r>
              </a:p>
            </p:txBody>
          </p:sp>
        </mc:Fallback>
      </mc:AlternateContent>
      <mc:AlternateContent xmlns:mc="http://schemas.openxmlformats.org/markup-compatibility/2006">
        <mc:Choice xmlns="" xmlns:a14="http://schemas.microsoft.com/office/drawing/2010/main" Requires="a14">
          <p:sp>
            <p:nvSpPr>
              <p:cNvPr id="16" name="TextBox 15"/>
              <p:cNvSpPr txBox="1"/>
              <p:nvPr/>
            </p:nvSpPr>
            <p:spPr>
              <a:xfrm>
                <a:off x="565608" y="4141078"/>
                <a:ext cx="2113847" cy="530594"/>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3</m:t>
                          </m:r>
                        </m:sub>
                      </m:sSub>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𝐾</m:t>
                          </m:r>
                          <m:r>
                            <a:rPr lang="en-US" b="0" i="1" smtClean="0">
                              <a:latin typeface="Cambria Math" panose="02040503050406030204" pitchFamily="18" charset="0"/>
                            </a:rPr>
                            <m:t>−</m:t>
                          </m:r>
                          <m:r>
                            <a:rPr lang="en-US" b="0" i="1" smtClean="0">
                              <a:latin typeface="Cambria Math" panose="02040503050406030204" pitchFamily="18" charset="0"/>
                            </a:rPr>
                            <m:t>𝑥𝐾</m:t>
                          </m:r>
                          <m:r>
                            <a:rPr lang="en-US" b="0" i="1" smtClean="0">
                              <a:latin typeface="Cambria Math" panose="02040503050406030204" pitchFamily="18" charset="0"/>
                            </a:rPr>
                            <m:t>−0.5∆</m:t>
                          </m:r>
                          <m:r>
                            <a:rPr lang="en-US" b="0" i="1" smtClean="0">
                              <a:latin typeface="Cambria Math" panose="02040503050406030204" pitchFamily="18" charset="0"/>
                              <a:ea typeface="Cambria Math" panose="02040503050406030204" pitchFamily="18" charset="0"/>
                            </a:rPr>
                            <m:t>𝑡</m:t>
                          </m:r>
                        </m:num>
                        <m:den>
                          <m:r>
                            <a:rPr lang="en-US" b="0" i="1" smtClean="0">
                              <a:latin typeface="Cambria Math" panose="02040503050406030204" pitchFamily="18" charset="0"/>
                            </a:rPr>
                            <m:t>𝐾</m:t>
                          </m:r>
                          <m:r>
                            <a:rPr lang="en-US" b="0" i="1" smtClean="0">
                              <a:latin typeface="Cambria Math" panose="02040503050406030204" pitchFamily="18" charset="0"/>
                            </a:rPr>
                            <m:t>−</m:t>
                          </m:r>
                          <m:r>
                            <a:rPr lang="en-US" b="0" i="1" smtClean="0">
                              <a:latin typeface="Cambria Math" panose="02040503050406030204" pitchFamily="18" charset="0"/>
                            </a:rPr>
                            <m:t>𝑥𝐾</m:t>
                          </m:r>
                          <m:r>
                            <a:rPr lang="en-US" b="0" i="1" smtClean="0">
                              <a:latin typeface="Cambria Math" panose="02040503050406030204" pitchFamily="18" charset="0"/>
                            </a:rPr>
                            <m:t>+0.5∆</m:t>
                          </m:r>
                          <m:r>
                            <a:rPr lang="en-US" b="0" i="1" smtClean="0">
                              <a:latin typeface="Cambria Math" panose="02040503050406030204" pitchFamily="18" charset="0"/>
                              <a:ea typeface="Cambria Math" panose="02040503050406030204" pitchFamily="18" charset="0"/>
                            </a:rPr>
                            <m:t>𝑡</m:t>
                          </m:r>
                        </m:den>
                      </m:f>
                    </m:oMath>
                  </m:oMathPara>
                </a14:m>
                <a:endParaRPr lang="en-US" dirty="0"/>
              </a:p>
            </p:txBody>
          </p:sp>
        </mc:Choice>
        <mc:Fallback>
          <p:sp>
            <p:nvSpPr>
              <p:cNvPr id="16" name="TextBox 15"/>
              <p:cNvSpPr txBox="1">
                <a:spLocks noRot="1" noChangeAspect="1" noMove="1" noResize="1" noEditPoints="1" noAdjustHandles="1" noChangeArrowheads="1" noChangeShapeType="1" noTextEdit="1"/>
              </p:cNvSpPr>
              <p:nvPr/>
            </p:nvSpPr>
            <p:spPr>
              <a:xfrm>
                <a:off x="565608" y="4141078"/>
                <a:ext cx="2113847" cy="530594"/>
              </a:xfrm>
              <a:prstGeom prst="rect">
                <a:avLst/>
              </a:prstGeom>
              <a:blipFill>
                <a:blip r:embed="rId5" cstate="print"/>
                <a:stretch>
                  <a:fillRect/>
                </a:stretch>
              </a:blipFill>
            </p:spPr>
            <p:txBody>
              <a:bodyPr/>
              <a:lstStyle/>
              <a:p>
                <a:r>
                  <a:rPr lang="en-US">
                    <a:noFill/>
                  </a:rPr>
                  <a:t> </a:t>
                </a:r>
              </a:p>
            </p:txBody>
          </p:sp>
        </mc:Fallback>
      </mc:AlternateContent>
      <mc:AlternateContent xmlns:mc="http://schemas.openxmlformats.org/markup-compatibility/2006">
        <mc:Choice xmlns="" xmlns:a14="http://schemas.microsoft.com/office/drawing/2010/main" Requires="a14">
          <p:sp>
            <p:nvSpPr>
              <p:cNvPr id="6" name="TextBox 5"/>
              <p:cNvSpPr txBox="1"/>
              <p:nvPr/>
            </p:nvSpPr>
            <p:spPr>
              <a:xfrm>
                <a:off x="669303" y="5696231"/>
                <a:ext cx="1645771"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𝑐</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𝑐</m:t>
                          </m:r>
                        </m:e>
                        <m:sub>
                          <m:r>
                            <a:rPr lang="en-US" b="0" i="1" smtClean="0">
                              <a:latin typeface="Cambria Math" panose="02040503050406030204" pitchFamily="18" charset="0"/>
                            </a:rPr>
                            <m:t>2</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𝑐</m:t>
                          </m:r>
                        </m:e>
                        <m:sub>
                          <m:r>
                            <a:rPr lang="en-US" b="0" i="1" smtClean="0">
                              <a:latin typeface="Cambria Math" panose="02040503050406030204" pitchFamily="18" charset="0"/>
                            </a:rPr>
                            <m:t>3</m:t>
                          </m:r>
                        </m:sub>
                      </m:sSub>
                      <m:r>
                        <a:rPr lang="en-US" b="0" i="1" smtClean="0">
                          <a:latin typeface="Cambria Math" panose="02040503050406030204" pitchFamily="18" charset="0"/>
                        </a:rPr>
                        <m:t>=1</m:t>
                      </m:r>
                    </m:oMath>
                  </m:oMathPara>
                </a14:m>
                <a:endParaRPr lang="en-US" dirty="0"/>
              </a:p>
            </p:txBody>
          </p:sp>
        </mc:Choice>
        <mc:Fallback>
          <p:sp>
            <p:nvSpPr>
              <p:cNvPr id="6" name="TextBox 5"/>
              <p:cNvSpPr txBox="1">
                <a:spLocks noRot="1" noChangeAspect="1" noMove="1" noResize="1" noEditPoints="1" noAdjustHandles="1" noChangeArrowheads="1" noChangeShapeType="1" noTextEdit="1"/>
              </p:cNvSpPr>
              <p:nvPr/>
            </p:nvSpPr>
            <p:spPr>
              <a:xfrm>
                <a:off x="669303" y="5696231"/>
                <a:ext cx="1645771" cy="276999"/>
              </a:xfrm>
              <a:prstGeom prst="rect">
                <a:avLst/>
              </a:prstGeom>
              <a:blipFill>
                <a:blip r:embed="rId6" cstate="print"/>
                <a:stretch>
                  <a:fillRect l="-1852" r="-2963" b="-15217"/>
                </a:stretch>
              </a:blipFill>
            </p:spPr>
            <p:txBody>
              <a:bodyPr/>
              <a:lstStyle/>
              <a:p>
                <a:r>
                  <a:rPr lang="en-US">
                    <a:noFill/>
                  </a:rPr>
                  <a:t> </a:t>
                </a:r>
              </a:p>
            </p:txBody>
          </p:sp>
        </mc:Fallback>
      </mc:AlternateContent>
      <mc:AlternateContent xmlns:mc="http://schemas.openxmlformats.org/markup-compatibility/2006">
        <mc:Choice xmlns="" xmlns:a14="http://schemas.microsoft.com/office/drawing/2010/main" Requires="a14">
          <p:sp>
            <p:nvSpPr>
              <p:cNvPr id="17" name="TextBox 16"/>
              <p:cNvSpPr txBox="1"/>
              <p:nvPr/>
            </p:nvSpPr>
            <p:spPr>
              <a:xfrm>
                <a:off x="3656734" y="2906042"/>
                <a:ext cx="209634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m:t>
                      </m:r>
                      <m:r>
                        <a:rPr lang="en-US" b="0" i="1" smtClean="0">
                          <a:latin typeface="Cambria Math" panose="02040503050406030204" pitchFamily="18" charset="0"/>
                        </a:rPr>
                        <m:t>𝐾𝑂</m:t>
                      </m:r>
                      <m:r>
                        <a:rPr lang="en-US" b="0" i="1" smtClean="0">
                          <a:latin typeface="Cambria Math" panose="02040503050406030204" pitchFamily="18" charset="0"/>
                        </a:rPr>
                        <m:t>+</m:t>
                      </m:r>
                      <m:r>
                        <a:rPr lang="en-US" b="0" i="1" smtClean="0">
                          <a:latin typeface="Cambria Math" panose="02040503050406030204" pitchFamily="18" charset="0"/>
                        </a:rPr>
                        <m:t>𝐾𝑥</m:t>
                      </m:r>
                      <m:r>
                        <a:rPr lang="en-US" b="0" i="1" smtClean="0">
                          <a:latin typeface="Cambria Math" panose="02040503050406030204" pitchFamily="18" charset="0"/>
                        </a:rPr>
                        <m:t>(</m:t>
                      </m:r>
                      <m:r>
                        <a:rPr lang="en-US" b="0" i="1" smtClean="0">
                          <a:latin typeface="Cambria Math" panose="02040503050406030204" pitchFamily="18" charset="0"/>
                        </a:rPr>
                        <m:t>𝐼</m:t>
                      </m:r>
                      <m:r>
                        <a:rPr lang="en-US" b="0" i="1" smtClean="0">
                          <a:latin typeface="Cambria Math" panose="02040503050406030204" pitchFamily="18" charset="0"/>
                        </a:rPr>
                        <m:t>−</m:t>
                      </m:r>
                      <m:r>
                        <a:rPr lang="en-US" b="0" i="1" smtClean="0">
                          <a:latin typeface="Cambria Math" panose="02040503050406030204" pitchFamily="18" charset="0"/>
                        </a:rPr>
                        <m:t>𝑂</m:t>
                      </m:r>
                      <m:r>
                        <a:rPr lang="en-US" b="0" i="1" smtClean="0">
                          <a:latin typeface="Cambria Math" panose="02040503050406030204" pitchFamily="18" charset="0"/>
                        </a:rPr>
                        <m:t>)</m:t>
                      </m:r>
                    </m:oMath>
                  </m:oMathPara>
                </a14:m>
                <a:endParaRPr lang="en-US" dirty="0"/>
              </a:p>
            </p:txBody>
          </p:sp>
        </mc:Choice>
        <mc:Fallback>
          <p:sp>
            <p:nvSpPr>
              <p:cNvPr id="17" name="TextBox 16"/>
              <p:cNvSpPr txBox="1">
                <a:spLocks noRot="1" noChangeAspect="1" noMove="1" noResize="1" noEditPoints="1" noAdjustHandles="1" noChangeArrowheads="1" noChangeShapeType="1" noTextEdit="1"/>
              </p:cNvSpPr>
              <p:nvPr/>
            </p:nvSpPr>
            <p:spPr>
              <a:xfrm>
                <a:off x="3656734" y="2906042"/>
                <a:ext cx="2096343" cy="276999"/>
              </a:xfrm>
              <a:prstGeom prst="rect">
                <a:avLst/>
              </a:prstGeom>
              <a:blipFill>
                <a:blip r:embed="rId7" cstate="print"/>
                <a:stretch>
                  <a:fillRect l="-2326" t="-4444" r="-3488" b="-35556"/>
                </a:stretch>
              </a:blipFill>
            </p:spPr>
            <p:txBody>
              <a:bodyPr/>
              <a:lstStyle/>
              <a:p>
                <a:r>
                  <a:rPr lang="en-US">
                    <a:noFill/>
                  </a:rPr>
                  <a:t> </a:t>
                </a:r>
              </a:p>
            </p:txBody>
          </p:sp>
        </mc:Fallback>
      </mc:AlternateContent>
      <p:sp>
        <p:nvSpPr>
          <p:cNvPr id="18" name="Dikdörtgen 3"/>
          <p:cNvSpPr/>
          <p:nvPr/>
        </p:nvSpPr>
        <p:spPr>
          <a:xfrm>
            <a:off x="3580973" y="3203001"/>
            <a:ext cx="8315653" cy="1323439"/>
          </a:xfrm>
          <a:prstGeom prst="rect">
            <a:avLst/>
          </a:prstGeom>
        </p:spPr>
        <p:txBody>
          <a:bodyPr wrap="square">
            <a:spAutoFit/>
          </a:bodyPr>
          <a:lstStyle/>
          <a:p>
            <a:pPr lvl="0" algn="just">
              <a:spcBef>
                <a:spcPts val="600"/>
              </a:spcBef>
              <a:defRPr/>
            </a:pP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Muskingum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yöntemi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de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denen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bu</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hidrolojik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öteleme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yönteminde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K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x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parametreleri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akarsu</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dilimi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boyunca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sabit</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kabul</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edilmektedir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Bu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nedenle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süresi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taşkın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dalgasının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akarsu</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dilimini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geçmesi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için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gereken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zamandan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daha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küçük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seçilmelidir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Örneğin</a:t>
            </a:r>
            <a:r>
              <a:rPr lang="en-US" sz="2000" dirty="0">
                <a:solidFill>
                  <a:prstClr val="black"/>
                </a:solidFill>
                <a:latin typeface="Cambria" panose="02040503050406030204" pitchFamily="18" charset="0"/>
                <a:ea typeface="Calibri" panose="020F0502020204030204" pitchFamily="34" charset="0"/>
                <a:cs typeface="Calibri" panose="020F0502020204030204" pitchFamily="34" charset="0"/>
              </a:rPr>
              <a:t>  2xK&lt; ∆</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t&lt;K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olması</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önerilir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Tree>
    <p:extLst>
      <p:ext uri="{BB962C8B-B14F-4D97-AF65-F5344CB8AC3E}">
        <p14:creationId xmlns="" xmlns:p14="http://schemas.microsoft.com/office/powerpoint/2010/main" val="34846403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495277" y="933443"/>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800" b="1" dirty="0" smtClean="0">
                <a:solidFill>
                  <a:schemeClr val="bg2">
                    <a:lumMod val="25000"/>
                  </a:schemeClr>
                </a:solidFill>
                <a:latin typeface="Cambria" panose="02040503050406030204" pitchFamily="18" charset="0"/>
              </a:rPr>
              <a:t>HİDROGRAF</a:t>
            </a:r>
            <a:r>
              <a:rPr lang="en-US" sz="3800" b="1" dirty="0" smtClean="0">
                <a:solidFill>
                  <a:schemeClr val="bg2">
                    <a:lumMod val="25000"/>
                  </a:schemeClr>
                </a:solidFill>
                <a:latin typeface="Cambria" panose="02040503050406030204" pitchFamily="18" charset="0"/>
              </a:rPr>
              <a:t>IN KANALDA ÖTELENMESİ</a:t>
            </a:r>
            <a:endParaRPr lang="tr-TR" sz="3800" b="1" dirty="0">
              <a:solidFill>
                <a:schemeClr val="bg2">
                  <a:lumMod val="25000"/>
                </a:schemeClr>
              </a:solidFill>
              <a:latin typeface="Cambria" panose="02040503050406030204" pitchFamily="18" charset="0"/>
            </a:endParaRPr>
          </a:p>
        </p:txBody>
      </p:sp>
      <p:sp>
        <p:nvSpPr>
          <p:cNvPr id="12" name="Dikdörtgen 3"/>
          <p:cNvSpPr/>
          <p:nvPr/>
        </p:nvSpPr>
        <p:spPr>
          <a:xfrm>
            <a:off x="495277" y="1874134"/>
            <a:ext cx="11307082" cy="1400383"/>
          </a:xfrm>
          <a:prstGeom prst="rect">
            <a:avLst/>
          </a:prstGeom>
        </p:spPr>
        <p:txBody>
          <a:bodyPr wrap="square">
            <a:spAutoFit/>
          </a:bodyPr>
          <a:lstStyle/>
          <a:p>
            <a:pPr lvl="0" algn="just">
              <a:spcBef>
                <a:spcPts val="600"/>
              </a:spcBef>
              <a:defRPr/>
            </a:pP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K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x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parametreleri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eğer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gözlenmiş</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giriş</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çıkış</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hidrografları</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varsa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elde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edilebilir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p>
          <a:p>
            <a:pPr lvl="0" algn="just">
              <a:spcBef>
                <a:spcPts val="600"/>
              </a:spcBef>
              <a:defRPr/>
            </a:pP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Yoksa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K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için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taşkın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hidrografının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pik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debisinin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∆x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boyundaki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akarsu</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dilimi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boyunca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akış</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hızı</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manning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denkleminden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kestirilmeye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çalışılır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K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için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bir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tahminde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bulunulur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x &lt;0.5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ve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doğal</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akarsularda</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0.2-0.25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değerlerini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almaktadır</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mc:AlternateContent xmlns:mc="http://schemas.openxmlformats.org/markup-compatibility/2006">
        <mc:Choice xmlns="" xmlns:a14="http://schemas.microsoft.com/office/drawing/2010/main" Requires="a14">
          <p:sp>
            <p:nvSpPr>
              <p:cNvPr id="13" name="TextBox 12"/>
              <p:cNvSpPr txBox="1"/>
              <p:nvPr/>
            </p:nvSpPr>
            <p:spPr>
              <a:xfrm>
                <a:off x="4224594" y="3493231"/>
                <a:ext cx="209634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m:t>
                      </m:r>
                      <m:r>
                        <a:rPr lang="en-US" b="0" i="1" smtClean="0">
                          <a:latin typeface="Cambria Math" panose="02040503050406030204" pitchFamily="18" charset="0"/>
                        </a:rPr>
                        <m:t>=</m:t>
                      </m:r>
                      <m:r>
                        <a:rPr lang="en-US" b="0" i="1" smtClean="0">
                          <a:latin typeface="Cambria Math" panose="02040503050406030204" pitchFamily="18" charset="0"/>
                        </a:rPr>
                        <m:t>𝐾𝑂</m:t>
                      </m:r>
                      <m:r>
                        <a:rPr lang="en-US" b="0" i="1" smtClean="0">
                          <a:latin typeface="Cambria Math" panose="02040503050406030204" pitchFamily="18" charset="0"/>
                        </a:rPr>
                        <m:t>+</m:t>
                      </m:r>
                      <m:r>
                        <a:rPr lang="en-US" b="0" i="1" smtClean="0">
                          <a:latin typeface="Cambria Math" panose="02040503050406030204" pitchFamily="18" charset="0"/>
                        </a:rPr>
                        <m:t>𝐾𝑥</m:t>
                      </m:r>
                      <m:r>
                        <a:rPr lang="en-US" b="0" i="1" smtClean="0">
                          <a:latin typeface="Cambria Math" panose="02040503050406030204" pitchFamily="18" charset="0"/>
                        </a:rPr>
                        <m:t>(</m:t>
                      </m:r>
                      <m:r>
                        <a:rPr lang="en-US" b="0" i="1" smtClean="0">
                          <a:latin typeface="Cambria Math" panose="02040503050406030204" pitchFamily="18" charset="0"/>
                        </a:rPr>
                        <m:t>𝐼</m:t>
                      </m:r>
                      <m:r>
                        <a:rPr lang="en-US" b="0" i="1" smtClean="0">
                          <a:latin typeface="Cambria Math" panose="02040503050406030204" pitchFamily="18" charset="0"/>
                        </a:rPr>
                        <m:t>−</m:t>
                      </m:r>
                      <m:r>
                        <a:rPr lang="en-US" b="0" i="1" smtClean="0">
                          <a:latin typeface="Cambria Math" panose="02040503050406030204" pitchFamily="18" charset="0"/>
                        </a:rPr>
                        <m:t>𝑂</m:t>
                      </m:r>
                      <m:r>
                        <a:rPr lang="en-US" b="0" i="1" smtClean="0">
                          <a:latin typeface="Cambria Math" panose="02040503050406030204" pitchFamily="18" charset="0"/>
                        </a:rPr>
                        <m:t>)</m:t>
                      </m:r>
                    </m:oMath>
                  </m:oMathPara>
                </a14:m>
                <a:endParaRPr lang="en-US" dirty="0"/>
              </a:p>
            </p:txBody>
          </p:sp>
        </mc:Choice>
        <mc:Fallback>
          <p:sp>
            <p:nvSpPr>
              <p:cNvPr id="13" name="TextBox 12"/>
              <p:cNvSpPr txBox="1">
                <a:spLocks noRot="1" noChangeAspect="1" noMove="1" noResize="1" noEditPoints="1" noAdjustHandles="1" noChangeArrowheads="1" noChangeShapeType="1" noTextEdit="1"/>
              </p:cNvSpPr>
              <p:nvPr/>
            </p:nvSpPr>
            <p:spPr>
              <a:xfrm>
                <a:off x="4224594" y="3493231"/>
                <a:ext cx="2096343" cy="276999"/>
              </a:xfrm>
              <a:prstGeom prst="rect">
                <a:avLst/>
              </a:prstGeom>
              <a:blipFill>
                <a:blip r:embed="rId2" cstate="print"/>
                <a:stretch>
                  <a:fillRect l="-2035" t="-2222" r="-3488" b="-35556"/>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19" name="TextBox 18"/>
              <p:cNvSpPr txBox="1"/>
              <p:nvPr/>
            </p:nvSpPr>
            <p:spPr>
              <a:xfrm>
                <a:off x="4224594" y="3969131"/>
                <a:ext cx="2258888"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1" i="1" smtClean="0">
                          <a:latin typeface="Cambria Math" panose="02040503050406030204" pitchFamily="18" charset="0"/>
                        </a:rPr>
                        <m:t>𝑺</m:t>
                      </m:r>
                      <m:r>
                        <a:rPr lang="en-US" b="0" i="1" smtClean="0">
                          <a:latin typeface="Cambria Math" panose="02040503050406030204" pitchFamily="18" charset="0"/>
                        </a:rPr>
                        <m:t>=</m:t>
                      </m:r>
                      <m:r>
                        <a:rPr lang="en-US" b="0" i="1" smtClean="0">
                          <a:solidFill>
                            <a:srgbClr val="FF0000"/>
                          </a:solidFill>
                          <a:latin typeface="Cambria Math" panose="02040503050406030204" pitchFamily="18" charset="0"/>
                        </a:rPr>
                        <m:t>𝐾</m:t>
                      </m:r>
                      <m:r>
                        <a:rPr lang="en-US" b="0" i="1" smtClean="0">
                          <a:latin typeface="Cambria Math" panose="02040503050406030204" pitchFamily="18" charset="0"/>
                        </a:rPr>
                        <m:t>(</m:t>
                      </m:r>
                      <m:r>
                        <a:rPr lang="en-US" b="1" i="1" smtClean="0">
                          <a:latin typeface="Cambria Math" panose="02040503050406030204" pitchFamily="18" charset="0"/>
                        </a:rPr>
                        <m:t>𝒙𝑰</m:t>
                      </m:r>
                      <m:r>
                        <a:rPr lang="en-US" b="1" i="1" smtClean="0">
                          <a:latin typeface="Cambria Math" panose="02040503050406030204" pitchFamily="18" charset="0"/>
                        </a:rPr>
                        <m:t>+(</m:t>
                      </m:r>
                      <m:r>
                        <a:rPr lang="en-US" b="1" i="1" smtClean="0">
                          <a:latin typeface="Cambria Math" panose="02040503050406030204" pitchFamily="18" charset="0"/>
                        </a:rPr>
                        <m:t>𝟏</m:t>
                      </m:r>
                      <m:r>
                        <a:rPr lang="en-US" b="1" i="1" smtClean="0">
                          <a:latin typeface="Cambria Math" panose="02040503050406030204" pitchFamily="18" charset="0"/>
                        </a:rPr>
                        <m:t>−</m:t>
                      </m:r>
                      <m:r>
                        <a:rPr lang="en-US" b="1" i="1" smtClean="0">
                          <a:latin typeface="Cambria Math" panose="02040503050406030204" pitchFamily="18" charset="0"/>
                        </a:rPr>
                        <m:t>𝒙</m:t>
                      </m:r>
                      <m:r>
                        <a:rPr lang="en-US" b="1" i="1" smtClean="0">
                          <a:latin typeface="Cambria Math" panose="02040503050406030204" pitchFamily="18" charset="0"/>
                        </a:rPr>
                        <m:t>)</m:t>
                      </m:r>
                      <m:r>
                        <a:rPr lang="en-US" b="1" i="1" smtClean="0">
                          <a:latin typeface="Cambria Math" panose="02040503050406030204" pitchFamily="18" charset="0"/>
                        </a:rPr>
                        <m:t>𝑶</m:t>
                      </m:r>
                      <m:r>
                        <a:rPr lang="en-US" b="0" i="1" smtClean="0">
                          <a:latin typeface="Cambria Math" panose="02040503050406030204" pitchFamily="18" charset="0"/>
                        </a:rPr>
                        <m:t>)</m:t>
                      </m:r>
                    </m:oMath>
                  </m:oMathPara>
                </a14:m>
                <a:endParaRPr lang="en-US" dirty="0"/>
              </a:p>
            </p:txBody>
          </p:sp>
        </mc:Choice>
        <mc:Fallback>
          <p:sp>
            <p:nvSpPr>
              <p:cNvPr id="19" name="TextBox 18"/>
              <p:cNvSpPr txBox="1">
                <a:spLocks noRot="1" noChangeAspect="1" noMove="1" noResize="1" noEditPoints="1" noAdjustHandles="1" noChangeArrowheads="1" noChangeShapeType="1" noTextEdit="1"/>
              </p:cNvSpPr>
              <p:nvPr/>
            </p:nvSpPr>
            <p:spPr>
              <a:xfrm>
                <a:off x="4224594" y="3969131"/>
                <a:ext cx="2258888" cy="276999"/>
              </a:xfrm>
              <a:prstGeom prst="rect">
                <a:avLst/>
              </a:prstGeom>
              <a:blipFill>
                <a:blip r:embed="rId3" cstate="print"/>
                <a:stretch>
                  <a:fillRect l="-1887" t="-2174" r="-3504" b="-32609"/>
                </a:stretch>
              </a:blipFill>
            </p:spPr>
            <p:txBody>
              <a:bodyPr/>
              <a:lstStyle/>
              <a:p>
                <a:r>
                  <a:rPr lang="tr-TR">
                    <a:noFill/>
                  </a:rPr>
                  <a:t> </a:t>
                </a:r>
              </a:p>
            </p:txBody>
          </p:sp>
        </mc:Fallback>
      </mc:AlternateContent>
      <p:cxnSp>
        <p:nvCxnSpPr>
          <p:cNvPr id="7" name="Straight Arrow Connector 6"/>
          <p:cNvCxnSpPr/>
          <p:nvPr/>
        </p:nvCxnSpPr>
        <p:spPr>
          <a:xfrm flipV="1">
            <a:off x="5463849" y="5784176"/>
            <a:ext cx="2130458"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flipH="1" flipV="1">
            <a:off x="5473276" y="4445031"/>
            <a:ext cx="9427" cy="13391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 xmlns:a14="http://schemas.microsoft.com/office/drawing/2010/main" Requires="a14">
          <p:sp>
            <p:nvSpPr>
              <p:cNvPr id="11" name="Rectangle 10"/>
              <p:cNvSpPr/>
              <p:nvPr/>
            </p:nvSpPr>
            <p:spPr>
              <a:xfrm>
                <a:off x="3898105" y="4945237"/>
                <a:ext cx="165462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1" i="1">
                          <a:latin typeface="Cambria Math" panose="02040503050406030204" pitchFamily="18" charset="0"/>
                        </a:rPr>
                        <m:t>𝒙𝑰</m:t>
                      </m:r>
                      <m:r>
                        <a:rPr lang="en-US" b="1" i="1">
                          <a:latin typeface="Cambria Math" panose="02040503050406030204" pitchFamily="18" charset="0"/>
                        </a:rPr>
                        <m:t>+(</m:t>
                      </m:r>
                      <m:r>
                        <a:rPr lang="en-US" b="1" i="1">
                          <a:latin typeface="Cambria Math" panose="02040503050406030204" pitchFamily="18" charset="0"/>
                        </a:rPr>
                        <m:t>𝟏</m:t>
                      </m:r>
                      <m:r>
                        <a:rPr lang="en-US" b="1" i="1">
                          <a:latin typeface="Cambria Math" panose="02040503050406030204" pitchFamily="18" charset="0"/>
                        </a:rPr>
                        <m:t>−</m:t>
                      </m:r>
                      <m:r>
                        <a:rPr lang="en-US" b="1" i="1">
                          <a:latin typeface="Cambria Math" panose="02040503050406030204" pitchFamily="18" charset="0"/>
                        </a:rPr>
                        <m:t>𝒙</m:t>
                      </m:r>
                      <m:r>
                        <a:rPr lang="en-US" b="1" i="1">
                          <a:latin typeface="Cambria Math" panose="02040503050406030204" pitchFamily="18" charset="0"/>
                        </a:rPr>
                        <m:t>)</m:t>
                      </m:r>
                      <m:r>
                        <a:rPr lang="en-US" b="1" i="1">
                          <a:latin typeface="Cambria Math" panose="02040503050406030204" pitchFamily="18" charset="0"/>
                        </a:rPr>
                        <m:t>𝑶</m:t>
                      </m:r>
                    </m:oMath>
                  </m:oMathPara>
                </a14:m>
                <a:endParaRPr lang="en-US" dirty="0"/>
              </a:p>
            </p:txBody>
          </p:sp>
        </mc:Choice>
        <mc:Fallback>
          <p:sp>
            <p:nvSpPr>
              <p:cNvPr id="11" name="Rectangle 10"/>
              <p:cNvSpPr>
                <a:spLocks noRot="1" noChangeAspect="1" noMove="1" noResize="1" noEditPoints="1" noAdjustHandles="1" noChangeArrowheads="1" noChangeShapeType="1" noTextEdit="1"/>
              </p:cNvSpPr>
              <p:nvPr/>
            </p:nvSpPr>
            <p:spPr>
              <a:xfrm>
                <a:off x="3898105" y="4945237"/>
                <a:ext cx="1654620" cy="369332"/>
              </a:xfrm>
              <a:prstGeom prst="rect">
                <a:avLst/>
              </a:prstGeom>
              <a:blipFill>
                <a:blip r:embed="rId4" cstate="print"/>
                <a:stretch>
                  <a:fillRect b="-13115"/>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20" name="Rectangle 19"/>
              <p:cNvSpPr/>
              <p:nvPr/>
            </p:nvSpPr>
            <p:spPr>
              <a:xfrm>
                <a:off x="6320937" y="5784176"/>
                <a:ext cx="369011"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1" i="1">
                          <a:latin typeface="Cambria Math" panose="02040503050406030204" pitchFamily="18" charset="0"/>
                        </a:rPr>
                        <m:t>𝑺</m:t>
                      </m:r>
                    </m:oMath>
                  </m:oMathPara>
                </a14:m>
                <a:endParaRPr lang="en-US" dirty="0"/>
              </a:p>
            </p:txBody>
          </p:sp>
        </mc:Choice>
        <mc:Fallback>
          <p:sp>
            <p:nvSpPr>
              <p:cNvPr id="20" name="Rectangle 19"/>
              <p:cNvSpPr>
                <a:spLocks noRot="1" noChangeAspect="1" noMove="1" noResize="1" noEditPoints="1" noAdjustHandles="1" noChangeArrowheads="1" noChangeShapeType="1" noTextEdit="1"/>
              </p:cNvSpPr>
              <p:nvPr/>
            </p:nvSpPr>
            <p:spPr>
              <a:xfrm>
                <a:off x="6320937" y="5784176"/>
                <a:ext cx="369011" cy="369332"/>
              </a:xfrm>
              <a:prstGeom prst="rect">
                <a:avLst/>
              </a:prstGeom>
              <a:blipFill>
                <a:blip r:embed="rId5" cstate="print"/>
                <a:stretch>
                  <a:fillRect/>
                </a:stretch>
              </a:blipFill>
            </p:spPr>
            <p:txBody>
              <a:bodyPr/>
              <a:lstStyle/>
              <a:p>
                <a:r>
                  <a:rPr lang="tr-TR">
                    <a:noFill/>
                  </a:rPr>
                  <a:t> </a:t>
                </a:r>
              </a:p>
            </p:txBody>
          </p:sp>
        </mc:Fallback>
      </mc:AlternateContent>
      <p:sp>
        <p:nvSpPr>
          <p:cNvPr id="22" name="Freeform 21"/>
          <p:cNvSpPr/>
          <p:nvPr/>
        </p:nvSpPr>
        <p:spPr>
          <a:xfrm>
            <a:off x="5613227" y="4209056"/>
            <a:ext cx="1989345" cy="1472384"/>
          </a:xfrm>
          <a:custGeom>
            <a:avLst/>
            <a:gdLst>
              <a:gd name="connsiteX0" fmla="*/ 10878 w 1989345"/>
              <a:gd name="connsiteY0" fmla="*/ 1471425 h 1472384"/>
              <a:gd name="connsiteX1" fmla="*/ 1170375 w 1989345"/>
              <a:gd name="connsiteY1" fmla="*/ 698427 h 1472384"/>
              <a:gd name="connsiteX2" fmla="*/ 1981080 w 1989345"/>
              <a:gd name="connsiteY2" fmla="*/ 843 h 1472384"/>
              <a:gd name="connsiteX3" fmla="*/ 670754 w 1989345"/>
              <a:gd name="connsiteY3" fmla="*/ 839829 h 1472384"/>
              <a:gd name="connsiteX4" fmla="*/ 10878 w 1989345"/>
              <a:gd name="connsiteY4" fmla="*/ 1471425 h 1472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9345" h="1472384">
                <a:moveTo>
                  <a:pt x="10878" y="1471425"/>
                </a:moveTo>
                <a:cubicBezTo>
                  <a:pt x="94148" y="1447858"/>
                  <a:pt x="842008" y="943524"/>
                  <a:pt x="1170375" y="698427"/>
                </a:cubicBezTo>
                <a:cubicBezTo>
                  <a:pt x="1498742" y="453330"/>
                  <a:pt x="2064350" y="-22724"/>
                  <a:pt x="1981080" y="843"/>
                </a:cubicBezTo>
                <a:cubicBezTo>
                  <a:pt x="1897810" y="24410"/>
                  <a:pt x="1002263" y="601016"/>
                  <a:pt x="670754" y="839829"/>
                </a:cubicBezTo>
                <a:cubicBezTo>
                  <a:pt x="339245" y="1078641"/>
                  <a:pt x="-72392" y="1494992"/>
                  <a:pt x="10878" y="1471425"/>
                </a:cubicBezTo>
                <a:close/>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4" name="Straight Connector 23"/>
          <p:cNvCxnSpPr/>
          <p:nvPr/>
        </p:nvCxnSpPr>
        <p:spPr>
          <a:xfrm flipV="1">
            <a:off x="5552725" y="3851681"/>
            <a:ext cx="2626044" cy="1829759"/>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7848830" y="4096521"/>
            <a:ext cx="0" cy="1142108"/>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a:off x="6208566" y="5246848"/>
            <a:ext cx="1640264" cy="0"/>
          </a:xfrm>
          <a:prstGeom prst="line">
            <a:avLst/>
          </a:prstGeom>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mc:Choice xmlns="" xmlns:a14="http://schemas.microsoft.com/office/drawing/2010/main" Requires="a14">
          <p:sp>
            <p:nvSpPr>
              <p:cNvPr id="29" name="Rectangle 28"/>
              <p:cNvSpPr/>
              <p:nvPr/>
            </p:nvSpPr>
            <p:spPr>
              <a:xfrm>
                <a:off x="6644822" y="4926152"/>
                <a:ext cx="242585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i="1" smtClean="0">
                          <a:solidFill>
                            <a:srgbClr val="FF0000"/>
                          </a:solidFill>
                          <a:latin typeface="Cambria Math" panose="02040503050406030204" pitchFamily="18" charset="0"/>
                        </a:rPr>
                        <m:t>𝐾</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rPr>
                        <m:t>𝑆</m:t>
                      </m:r>
                      <m:r>
                        <a:rPr lang="en-US" b="0" i="1" smtClean="0">
                          <a:solidFill>
                            <a:srgbClr val="FF0000"/>
                          </a:solidFill>
                          <a:latin typeface="Cambria Math" panose="02040503050406030204" pitchFamily="18" charset="0"/>
                        </a:rPr>
                        <m:t>/(</m:t>
                      </m:r>
                      <m:r>
                        <a:rPr lang="en-US" b="0" i="1" smtClean="0">
                          <a:solidFill>
                            <a:srgbClr val="FF0000"/>
                          </a:solidFill>
                          <a:latin typeface="Cambria Math" panose="02040503050406030204" pitchFamily="18" charset="0"/>
                        </a:rPr>
                        <m:t>𝑥𝐼</m:t>
                      </m:r>
                      <m:r>
                        <a:rPr lang="en-US" b="0" i="1" smtClean="0">
                          <a:solidFill>
                            <a:srgbClr val="FF0000"/>
                          </a:solidFill>
                          <a:latin typeface="Cambria Math" panose="02040503050406030204" pitchFamily="18" charset="0"/>
                        </a:rPr>
                        <m:t>+</m:t>
                      </m:r>
                      <m:d>
                        <m:dPr>
                          <m:ctrlPr>
                            <a:rPr lang="en-US" b="0" i="1" smtClean="0">
                              <a:solidFill>
                                <a:srgbClr val="FF0000"/>
                              </a:solidFill>
                              <a:latin typeface="Cambria Math" panose="02040503050406030204" pitchFamily="18" charset="0"/>
                            </a:rPr>
                          </m:ctrlPr>
                        </m:dPr>
                        <m:e>
                          <m:r>
                            <a:rPr lang="en-US" b="0" i="1" smtClean="0">
                              <a:solidFill>
                                <a:srgbClr val="FF0000"/>
                              </a:solidFill>
                              <a:latin typeface="Cambria Math" panose="02040503050406030204" pitchFamily="18" charset="0"/>
                            </a:rPr>
                            <m:t>1−</m:t>
                          </m:r>
                          <m:r>
                            <a:rPr lang="en-US" b="0" i="1" smtClean="0">
                              <a:solidFill>
                                <a:srgbClr val="FF0000"/>
                              </a:solidFill>
                              <a:latin typeface="Cambria Math" panose="02040503050406030204" pitchFamily="18" charset="0"/>
                            </a:rPr>
                            <m:t>𝑥</m:t>
                          </m:r>
                        </m:e>
                      </m:d>
                      <m:r>
                        <a:rPr lang="en-US" b="0" i="1" smtClean="0">
                          <a:solidFill>
                            <a:srgbClr val="FF0000"/>
                          </a:solidFill>
                          <a:latin typeface="Cambria Math" panose="02040503050406030204" pitchFamily="18" charset="0"/>
                        </a:rPr>
                        <m:t>𝑂</m:t>
                      </m:r>
                    </m:oMath>
                  </m:oMathPara>
                </a14:m>
                <a:endParaRPr lang="en-US" dirty="0"/>
              </a:p>
            </p:txBody>
          </p:sp>
        </mc:Choice>
        <mc:Fallback>
          <p:sp>
            <p:nvSpPr>
              <p:cNvPr id="29" name="Rectangle 28"/>
              <p:cNvSpPr>
                <a:spLocks noRot="1" noChangeAspect="1" noMove="1" noResize="1" noEditPoints="1" noAdjustHandles="1" noChangeArrowheads="1" noChangeShapeType="1" noTextEdit="1"/>
              </p:cNvSpPr>
              <p:nvPr/>
            </p:nvSpPr>
            <p:spPr>
              <a:xfrm>
                <a:off x="6644822" y="4926152"/>
                <a:ext cx="2425857" cy="369332"/>
              </a:xfrm>
              <a:prstGeom prst="rect">
                <a:avLst/>
              </a:prstGeom>
              <a:blipFill>
                <a:blip r:embed="rId6" cstate="print"/>
                <a:stretch>
                  <a:fillRect b="-13115"/>
                </a:stretch>
              </a:blipFill>
            </p:spPr>
            <p:txBody>
              <a:bodyPr/>
              <a:lstStyle/>
              <a:p>
                <a:r>
                  <a:rPr lang="tr-TR">
                    <a:noFill/>
                  </a:rPr>
                  <a:t> </a:t>
                </a:r>
              </a:p>
            </p:txBody>
          </p:sp>
        </mc:Fallback>
      </mc:AlternateContent>
      <p:sp>
        <p:nvSpPr>
          <p:cNvPr id="2" name="Rectangle 1"/>
          <p:cNvSpPr/>
          <p:nvPr/>
        </p:nvSpPr>
        <p:spPr>
          <a:xfrm>
            <a:off x="9931013" y="6238546"/>
            <a:ext cx="1871346" cy="369332"/>
          </a:xfrm>
          <a:prstGeom prst="rect">
            <a:avLst/>
          </a:prstGeom>
        </p:spPr>
        <p:txBody>
          <a:bodyPr wrap="none">
            <a:spAutoFit/>
          </a:bodyPr>
          <a:lstStyle/>
          <a:p>
            <a:pPr lvl="0" algn="just">
              <a:spcBef>
                <a:spcPts val="600"/>
              </a:spcBef>
              <a:defRPr/>
            </a:pPr>
            <a:r>
              <a:rPr lang="en-US" dirty="0">
                <a:solidFill>
                  <a:prstClr val="black"/>
                </a:solidFill>
                <a:latin typeface="Cambria" panose="02040503050406030204" pitchFamily="18" charset="0"/>
                <a:ea typeface="Calibri" panose="020F0502020204030204" pitchFamily="34" charset="0"/>
                <a:cs typeface="Calibri" panose="020F0502020204030204" pitchFamily="34" charset="0"/>
              </a:rPr>
              <a:t>(</a:t>
            </a:r>
            <a:r>
              <a:rPr lang="en-US" dirty="0" err="1">
                <a:solidFill>
                  <a:prstClr val="black"/>
                </a:solidFill>
                <a:latin typeface="Cambria" panose="02040503050406030204" pitchFamily="18" charset="0"/>
                <a:ea typeface="Calibri" panose="020F0502020204030204" pitchFamily="34" charset="0"/>
                <a:cs typeface="Calibri" panose="020F0502020204030204" pitchFamily="34" charset="0"/>
              </a:rPr>
              <a:t>Bkz</a:t>
            </a:r>
            <a:r>
              <a:rPr lang="en-US" dirty="0">
                <a:solidFill>
                  <a:prstClr val="black"/>
                </a:solidFill>
                <a:latin typeface="Cambria" panose="02040503050406030204" pitchFamily="18" charset="0"/>
                <a:ea typeface="Calibri" panose="020F0502020204030204" pitchFamily="34" charset="0"/>
                <a:cs typeface="Calibri" panose="020F0502020204030204" pitchFamily="34" charset="0"/>
              </a:rPr>
              <a:t> Excel Form)</a:t>
            </a:r>
            <a:endParaRPr lang="tr-TR"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Tree>
    <p:extLst>
      <p:ext uri="{BB962C8B-B14F-4D97-AF65-F5344CB8AC3E}">
        <p14:creationId xmlns="" xmlns:p14="http://schemas.microsoft.com/office/powerpoint/2010/main" val="29174269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495277" y="933443"/>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800" b="1" dirty="0" smtClean="0">
                <a:solidFill>
                  <a:schemeClr val="bg2">
                    <a:lumMod val="25000"/>
                  </a:schemeClr>
                </a:solidFill>
                <a:latin typeface="Cambria" panose="02040503050406030204" pitchFamily="18" charset="0"/>
              </a:rPr>
              <a:t>HİDROGRAF</a:t>
            </a:r>
            <a:r>
              <a:rPr lang="en-US" sz="3800" b="1" dirty="0" smtClean="0">
                <a:solidFill>
                  <a:schemeClr val="bg2">
                    <a:lumMod val="25000"/>
                  </a:schemeClr>
                </a:solidFill>
                <a:latin typeface="Cambria" panose="02040503050406030204" pitchFamily="18" charset="0"/>
              </a:rPr>
              <a:t>IN KANALDA ÖTELENMESİ</a:t>
            </a:r>
            <a:endParaRPr lang="tr-TR" sz="3800" b="1" dirty="0">
              <a:solidFill>
                <a:schemeClr val="bg2">
                  <a:lumMod val="25000"/>
                </a:schemeClr>
              </a:solidFill>
              <a:latin typeface="Cambria" panose="02040503050406030204" pitchFamily="18" charset="0"/>
            </a:endParaRPr>
          </a:p>
        </p:txBody>
      </p:sp>
      <p:sp>
        <p:nvSpPr>
          <p:cNvPr id="12" name="Dikdörtgen 3"/>
          <p:cNvSpPr/>
          <p:nvPr/>
        </p:nvSpPr>
        <p:spPr>
          <a:xfrm>
            <a:off x="495277" y="1874134"/>
            <a:ext cx="11307082" cy="400110"/>
          </a:xfrm>
          <a:prstGeom prst="rect">
            <a:avLst/>
          </a:prstGeom>
        </p:spPr>
        <p:txBody>
          <a:bodyPr wrap="square">
            <a:spAutoFit/>
          </a:bodyPr>
          <a:lstStyle/>
          <a:p>
            <a:pPr lvl="0" algn="just">
              <a:spcBef>
                <a:spcPts val="600"/>
              </a:spcBef>
              <a:defRPr/>
            </a:pP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MUSKINGUM-CUNGE YÖNTEMİ</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mc:AlternateContent xmlns:mc="http://schemas.openxmlformats.org/markup-compatibility/2006">
        <mc:Choice xmlns="" xmlns:a14="http://schemas.microsoft.com/office/drawing/2010/main" Requires="a14">
          <p:sp>
            <p:nvSpPr>
              <p:cNvPr id="2" name="Rectangle 1"/>
              <p:cNvSpPr/>
              <p:nvPr/>
            </p:nvSpPr>
            <p:spPr>
              <a:xfrm>
                <a:off x="600075" y="3083155"/>
                <a:ext cx="2595519" cy="71468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r>
                        <a:rPr lang="tr-TR" i="0">
                          <a:latin typeface="Cambria Math" panose="02040503050406030204" pitchFamily="18" charset="0"/>
                        </a:rPr>
                        <m:t>=0,5 </m:t>
                      </m:r>
                      <m:d>
                        <m:dPr>
                          <m:ctrlPr>
                            <a:rPr lang="tr-TR" i="1">
                              <a:latin typeface="Cambria Math" panose="02040503050406030204" pitchFamily="18" charset="0"/>
                            </a:rPr>
                          </m:ctrlPr>
                        </m:dPr>
                        <m:e>
                          <m:r>
                            <a:rPr lang="tr-TR" i="0">
                              <a:latin typeface="Cambria Math" panose="02040503050406030204" pitchFamily="18" charset="0"/>
                            </a:rPr>
                            <m:t>1−</m:t>
                          </m:r>
                          <m:f>
                            <m:fPr>
                              <m:ctrlPr>
                                <a:rPr lang="tr-TR" i="1">
                                  <a:latin typeface="Cambria Math" panose="02040503050406030204" pitchFamily="18" charset="0"/>
                                </a:rPr>
                              </m:ctrlPr>
                            </m:fPr>
                            <m:num>
                              <m:r>
                                <a:rPr lang="tr-TR" i="1">
                                  <a:latin typeface="Cambria Math" panose="02040503050406030204" pitchFamily="18" charset="0"/>
                                </a:rPr>
                                <m:t>𝑄</m:t>
                              </m:r>
                            </m:num>
                            <m:den>
                              <m:r>
                                <a:rPr lang="tr-TR" i="1">
                                  <a:latin typeface="Cambria Math" panose="02040503050406030204" pitchFamily="18" charset="0"/>
                                </a:rPr>
                                <m:t>𝐵</m:t>
                              </m:r>
                              <m:sSub>
                                <m:sSubPr>
                                  <m:ctrlPr>
                                    <a:rPr lang="tr-TR" i="1">
                                      <a:latin typeface="Cambria Math" panose="02040503050406030204" pitchFamily="18" charset="0"/>
                                    </a:rPr>
                                  </m:ctrlPr>
                                </m:sSubPr>
                                <m:e>
                                  <m:r>
                                    <a:rPr lang="tr-TR" i="1">
                                      <a:latin typeface="Cambria Math" panose="02040503050406030204" pitchFamily="18" charset="0"/>
                                    </a:rPr>
                                    <m:t>𝑐</m:t>
                                  </m:r>
                                </m:e>
                                <m:sub>
                                  <m:r>
                                    <a:rPr lang="tr-TR" i="1">
                                      <a:latin typeface="Cambria Math" panose="02040503050406030204" pitchFamily="18" charset="0"/>
                                    </a:rPr>
                                    <m:t>𝑘</m:t>
                                  </m:r>
                                </m:sub>
                              </m:sSub>
                              <m:sSub>
                                <m:sSubPr>
                                  <m:ctrlPr>
                                    <a:rPr lang="tr-TR" i="1">
                                      <a:latin typeface="Cambria Math" panose="02040503050406030204" pitchFamily="18" charset="0"/>
                                    </a:rPr>
                                  </m:ctrlPr>
                                </m:sSubPr>
                                <m:e>
                                  <m:r>
                                    <a:rPr lang="tr-TR" i="1">
                                      <a:latin typeface="Cambria Math" panose="02040503050406030204" pitchFamily="18" charset="0"/>
                                    </a:rPr>
                                    <m:t>𝑆</m:t>
                                  </m:r>
                                </m:e>
                                <m:sub>
                                  <m:r>
                                    <a:rPr lang="tr-TR" i="0">
                                      <a:latin typeface="Cambria Math" panose="02040503050406030204" pitchFamily="18" charset="0"/>
                                    </a:rPr>
                                    <m:t>0</m:t>
                                  </m:r>
                                </m:sub>
                              </m:sSub>
                              <m:r>
                                <a:rPr lang="tr-TR" i="0">
                                  <a:latin typeface="Cambria Math" panose="02040503050406030204" pitchFamily="18" charset="0"/>
                                </a:rPr>
                                <m:t>∆</m:t>
                              </m:r>
                              <m:r>
                                <a:rPr lang="tr-TR" i="1">
                                  <a:latin typeface="Cambria Math" panose="02040503050406030204" pitchFamily="18" charset="0"/>
                                </a:rPr>
                                <m:t>𝑥</m:t>
                              </m:r>
                            </m:den>
                          </m:f>
                        </m:e>
                      </m:d>
                    </m:oMath>
                  </m:oMathPara>
                </a14:m>
                <a:endParaRPr lang="tr-TR" dirty="0"/>
              </a:p>
            </p:txBody>
          </p:sp>
        </mc:Choice>
        <mc:Fallback>
          <p:sp>
            <p:nvSpPr>
              <p:cNvPr id="2" name="Rectangle 1"/>
              <p:cNvSpPr>
                <a:spLocks noRot="1" noChangeAspect="1" noMove="1" noResize="1" noEditPoints="1" noAdjustHandles="1" noChangeArrowheads="1" noChangeShapeType="1" noTextEdit="1"/>
              </p:cNvSpPr>
              <p:nvPr/>
            </p:nvSpPr>
            <p:spPr>
              <a:xfrm>
                <a:off x="600075" y="3083155"/>
                <a:ext cx="2595519" cy="714683"/>
              </a:xfrm>
              <a:prstGeom prst="rect">
                <a:avLst/>
              </a:prstGeom>
              <a:blipFill>
                <a:blip r:embed="rId2" cstate="print"/>
                <a:stretch>
                  <a:fillRect/>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3" name="Rectangle 2"/>
              <p:cNvSpPr/>
              <p:nvPr/>
            </p:nvSpPr>
            <p:spPr>
              <a:xfrm>
                <a:off x="3859648" y="3138298"/>
                <a:ext cx="976100" cy="65954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tr-TR" i="1">
                          <a:latin typeface="Cambria Math" panose="02040503050406030204" pitchFamily="18" charset="0"/>
                        </a:rPr>
                        <m:t>𝐾</m:t>
                      </m:r>
                      <m:r>
                        <a:rPr lang="tr-TR" i="0">
                          <a:latin typeface="Cambria Math" panose="02040503050406030204" pitchFamily="18" charset="0"/>
                        </a:rPr>
                        <m:t>=</m:t>
                      </m:r>
                      <m:f>
                        <m:fPr>
                          <m:ctrlPr>
                            <a:rPr lang="tr-TR" i="1">
                              <a:latin typeface="Cambria Math" panose="02040503050406030204" pitchFamily="18" charset="0"/>
                            </a:rPr>
                          </m:ctrlPr>
                        </m:fPr>
                        <m:num>
                          <m:r>
                            <a:rPr lang="tr-TR" i="0">
                              <a:latin typeface="Cambria Math" panose="02040503050406030204" pitchFamily="18" charset="0"/>
                            </a:rPr>
                            <m:t>∆</m:t>
                          </m:r>
                          <m:r>
                            <a:rPr lang="tr-TR" i="1">
                              <a:latin typeface="Cambria Math" panose="02040503050406030204" pitchFamily="18" charset="0"/>
                            </a:rPr>
                            <m:t>𝑥</m:t>
                          </m:r>
                        </m:num>
                        <m:den>
                          <m:sSub>
                            <m:sSubPr>
                              <m:ctrlPr>
                                <a:rPr lang="tr-TR" i="1">
                                  <a:latin typeface="Cambria Math" panose="02040503050406030204" pitchFamily="18" charset="0"/>
                                </a:rPr>
                              </m:ctrlPr>
                            </m:sSubPr>
                            <m:e>
                              <m:r>
                                <a:rPr lang="tr-TR" i="1">
                                  <a:latin typeface="Cambria Math" panose="02040503050406030204" pitchFamily="18" charset="0"/>
                                </a:rPr>
                                <m:t>𝑐</m:t>
                              </m:r>
                            </m:e>
                            <m:sub>
                              <m:r>
                                <a:rPr lang="tr-TR" i="1">
                                  <a:latin typeface="Cambria Math" panose="02040503050406030204" pitchFamily="18" charset="0"/>
                                </a:rPr>
                                <m:t>𝑘</m:t>
                              </m:r>
                            </m:sub>
                          </m:sSub>
                        </m:den>
                      </m:f>
                    </m:oMath>
                  </m:oMathPara>
                </a14:m>
                <a:endParaRPr lang="tr-TR" dirty="0"/>
              </a:p>
            </p:txBody>
          </p:sp>
        </mc:Choice>
        <mc:Fallback>
          <p:sp>
            <p:nvSpPr>
              <p:cNvPr id="3" name="Rectangle 2"/>
              <p:cNvSpPr>
                <a:spLocks noRot="1" noChangeAspect="1" noMove="1" noResize="1" noEditPoints="1" noAdjustHandles="1" noChangeArrowheads="1" noChangeShapeType="1" noTextEdit="1"/>
              </p:cNvSpPr>
              <p:nvPr/>
            </p:nvSpPr>
            <p:spPr>
              <a:xfrm>
                <a:off x="3859648" y="3138298"/>
                <a:ext cx="976100" cy="659540"/>
              </a:xfrm>
              <a:prstGeom prst="rect">
                <a:avLst/>
              </a:prstGeom>
              <a:blipFill>
                <a:blip r:embed="rId3" cstate="print"/>
                <a:stretch>
                  <a:fillRect/>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5" name="Rectangle 4"/>
              <p:cNvSpPr/>
              <p:nvPr/>
            </p:nvSpPr>
            <p:spPr>
              <a:xfrm>
                <a:off x="434430" y="4648039"/>
                <a:ext cx="2303323" cy="647613"/>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tr-TR" i="1">
                              <a:latin typeface="Cambria Math" panose="02040503050406030204" pitchFamily="18" charset="0"/>
                            </a:rPr>
                          </m:ctrlPr>
                        </m:sSubPr>
                        <m:e>
                          <m:r>
                            <a:rPr lang="tr-TR" i="1">
                              <a:latin typeface="Cambria Math" panose="02040503050406030204" pitchFamily="18" charset="0"/>
                            </a:rPr>
                            <m:t>𝑐</m:t>
                          </m:r>
                        </m:e>
                        <m:sub>
                          <m:r>
                            <a:rPr lang="tr-TR" i="0">
                              <a:latin typeface="Cambria Math" panose="02040503050406030204" pitchFamily="18" charset="0"/>
                            </a:rPr>
                            <m:t>4</m:t>
                          </m:r>
                        </m:sub>
                      </m:sSub>
                      <m:r>
                        <a:rPr lang="tr-TR" i="0">
                          <a:latin typeface="Cambria Math" panose="02040503050406030204" pitchFamily="18" charset="0"/>
                        </a:rPr>
                        <m:t>=</m:t>
                      </m:r>
                      <m:f>
                        <m:fPr>
                          <m:ctrlPr>
                            <a:rPr lang="tr-TR" i="1">
                              <a:latin typeface="Cambria Math" panose="02040503050406030204" pitchFamily="18" charset="0"/>
                            </a:rPr>
                          </m:ctrlPr>
                        </m:fPr>
                        <m:num>
                          <m:r>
                            <a:rPr lang="tr-TR" i="0">
                              <a:latin typeface="Cambria Math" panose="02040503050406030204" pitchFamily="18" charset="0"/>
                            </a:rPr>
                            <m:t>0,5</m:t>
                          </m:r>
                          <m:r>
                            <a:rPr lang="tr-TR" i="1">
                              <a:latin typeface="Cambria Math" panose="02040503050406030204" pitchFamily="18" charset="0"/>
                            </a:rPr>
                            <m:t>𝑞</m:t>
                          </m:r>
                          <m:r>
                            <a:rPr lang="tr-TR" i="0">
                              <a:latin typeface="Cambria Math" panose="02040503050406030204" pitchFamily="18" charset="0"/>
                            </a:rPr>
                            <m:t>∆</m:t>
                          </m:r>
                          <m:r>
                            <a:rPr lang="tr-TR" i="1">
                              <a:latin typeface="Cambria Math" panose="02040503050406030204" pitchFamily="18" charset="0"/>
                            </a:rPr>
                            <m:t>𝑥</m:t>
                          </m:r>
                          <m:r>
                            <a:rPr lang="tr-TR" i="0">
                              <a:latin typeface="Cambria Math" panose="02040503050406030204" pitchFamily="18" charset="0"/>
                            </a:rPr>
                            <m:t>∆</m:t>
                          </m:r>
                          <m:r>
                            <a:rPr lang="tr-TR" i="1">
                              <a:latin typeface="Cambria Math" panose="02040503050406030204" pitchFamily="18" charset="0"/>
                            </a:rPr>
                            <m:t>𝑡</m:t>
                          </m:r>
                        </m:num>
                        <m:den>
                          <m:r>
                            <a:rPr lang="tr-TR" i="1">
                              <a:latin typeface="Cambria Math" panose="02040503050406030204" pitchFamily="18" charset="0"/>
                            </a:rPr>
                            <m:t>𝐾</m:t>
                          </m:r>
                          <m:r>
                            <a:rPr lang="tr-TR" i="0">
                              <a:latin typeface="Cambria Math" panose="02040503050406030204" pitchFamily="18" charset="0"/>
                            </a:rPr>
                            <m:t>−</m:t>
                          </m:r>
                          <m:r>
                            <a:rPr lang="tr-TR" i="1">
                              <a:latin typeface="Cambria Math" panose="02040503050406030204" pitchFamily="18" charset="0"/>
                            </a:rPr>
                            <m:t>𝑎𝐾</m:t>
                          </m:r>
                          <m:r>
                            <a:rPr lang="tr-TR" i="0">
                              <a:latin typeface="Cambria Math" panose="02040503050406030204" pitchFamily="18" charset="0"/>
                            </a:rPr>
                            <m:t>+0,5∆</m:t>
                          </m:r>
                          <m:r>
                            <a:rPr lang="tr-TR" i="1">
                              <a:latin typeface="Cambria Math" panose="02040503050406030204" pitchFamily="18" charset="0"/>
                            </a:rPr>
                            <m:t>𝑡</m:t>
                          </m:r>
                        </m:den>
                      </m:f>
                    </m:oMath>
                  </m:oMathPara>
                </a14:m>
                <a:endParaRPr lang="tr-TR" dirty="0"/>
              </a:p>
            </p:txBody>
          </p:sp>
        </mc:Choice>
        <mc:Fallback>
          <p:sp>
            <p:nvSpPr>
              <p:cNvPr id="5" name="Rectangle 4"/>
              <p:cNvSpPr>
                <a:spLocks noRot="1" noChangeAspect="1" noMove="1" noResize="1" noEditPoints="1" noAdjustHandles="1" noChangeArrowheads="1" noChangeShapeType="1" noTextEdit="1"/>
              </p:cNvSpPr>
              <p:nvPr/>
            </p:nvSpPr>
            <p:spPr>
              <a:xfrm>
                <a:off x="434430" y="4648039"/>
                <a:ext cx="2303323" cy="647613"/>
              </a:xfrm>
              <a:prstGeom prst="rect">
                <a:avLst/>
              </a:prstGeom>
              <a:blipFill>
                <a:blip r:embed="rId4" cstate="print"/>
                <a:stretch>
                  <a:fillRect/>
                </a:stretch>
              </a:blipFill>
            </p:spPr>
            <p:txBody>
              <a:bodyPr/>
              <a:lstStyle/>
              <a:p>
                <a:r>
                  <a:rPr lang="tr-TR">
                    <a:noFill/>
                  </a:rPr>
                  <a:t> </a:t>
                </a:r>
              </a:p>
            </p:txBody>
          </p:sp>
        </mc:Fallback>
      </mc:AlternateContent>
      <p:grpSp>
        <p:nvGrpSpPr>
          <p:cNvPr id="18" name="Group 17"/>
          <p:cNvGrpSpPr/>
          <p:nvPr/>
        </p:nvGrpSpPr>
        <p:grpSpPr>
          <a:xfrm>
            <a:off x="5499802" y="2920575"/>
            <a:ext cx="2537551" cy="1260434"/>
            <a:chOff x="952500" y="1967688"/>
            <a:chExt cx="2537551" cy="1260434"/>
          </a:xfrm>
        </p:grpSpPr>
        <mc:AlternateContent xmlns:mc="http://schemas.openxmlformats.org/markup-compatibility/2006">
          <mc:Choice xmlns="" xmlns:a14="http://schemas.microsoft.com/office/drawing/2010/main" Requires="a14">
            <p:sp>
              <p:nvSpPr>
                <p:cNvPr id="21" name="Dikdörtgen 8"/>
                <p:cNvSpPr/>
                <p:nvPr/>
              </p:nvSpPr>
              <p:spPr>
                <a:xfrm>
                  <a:off x="952500" y="2075936"/>
                  <a:ext cx="1142812" cy="676788"/>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tr-TR" sz="2000" i="1" smtClean="0">
                                <a:latin typeface="Cambria Math" panose="02040503050406030204" pitchFamily="18" charset="0"/>
                              </a:rPr>
                            </m:ctrlPr>
                          </m:sSubPr>
                          <m:e>
                            <m:r>
                              <a:rPr lang="tr-TR" sz="2000" i="1">
                                <a:latin typeface="Cambria Math" panose="02040503050406030204" pitchFamily="18" charset="0"/>
                              </a:rPr>
                              <m:t>𝑐</m:t>
                            </m:r>
                          </m:e>
                          <m:sub>
                            <m:r>
                              <a:rPr lang="tr-TR" sz="2000" i="1">
                                <a:latin typeface="Cambria Math" panose="02040503050406030204" pitchFamily="18" charset="0"/>
                              </a:rPr>
                              <m:t>𝑘</m:t>
                            </m:r>
                          </m:sub>
                        </m:sSub>
                        <m:r>
                          <a:rPr lang="tr-TR" sz="2000" i="0">
                            <a:latin typeface="Cambria Math" panose="02040503050406030204" pitchFamily="18" charset="0"/>
                          </a:rPr>
                          <m:t>=</m:t>
                        </m:r>
                        <m:f>
                          <m:fPr>
                            <m:ctrlPr>
                              <a:rPr lang="tr-TR" sz="2000" i="1">
                                <a:latin typeface="Cambria Math" panose="02040503050406030204" pitchFamily="18" charset="0"/>
                              </a:rPr>
                            </m:ctrlPr>
                          </m:fPr>
                          <m:num>
                            <m:r>
                              <m:rPr>
                                <m:sty m:val="p"/>
                              </m:rPr>
                              <a:rPr lang="tr-TR" sz="2000" b="0" i="0" smtClean="0">
                                <a:latin typeface="Cambria Math" panose="02040503050406030204" pitchFamily="18" charset="0"/>
                              </a:rPr>
                              <m:t>d</m:t>
                            </m:r>
                            <m:r>
                              <a:rPr lang="tr-TR" sz="2000" b="0" i="1" smtClean="0">
                                <a:latin typeface="Cambria Math" panose="02040503050406030204" pitchFamily="18" charset="0"/>
                              </a:rPr>
                              <m:t>𝑄</m:t>
                            </m:r>
                          </m:num>
                          <m:den>
                            <m:r>
                              <m:rPr>
                                <m:sty m:val="p"/>
                              </m:rPr>
                              <a:rPr lang="tr-TR" sz="2000">
                                <a:latin typeface="Cambria Math" panose="02040503050406030204" pitchFamily="18" charset="0"/>
                              </a:rPr>
                              <m:t>d</m:t>
                            </m:r>
                            <m:r>
                              <a:rPr lang="tr-TR" sz="2000" b="0" i="1" smtClean="0">
                                <a:latin typeface="Cambria Math" panose="02040503050406030204" pitchFamily="18" charset="0"/>
                              </a:rPr>
                              <m:t>𝐴</m:t>
                            </m:r>
                          </m:den>
                        </m:f>
                      </m:oMath>
                    </m:oMathPara>
                  </a14:m>
                  <a:endParaRPr lang="tr-TR" sz="2000" dirty="0"/>
                </a:p>
              </p:txBody>
            </p:sp>
          </mc:Choice>
          <mc:Fallback>
            <p:sp>
              <p:nvSpPr>
                <p:cNvPr id="15" name="Dikdörtgen 8"/>
                <p:cNvSpPr>
                  <a:spLocks noRot="1" noChangeAspect="1" noMove="1" noResize="1" noEditPoints="1" noAdjustHandles="1" noChangeArrowheads="1" noChangeShapeType="1" noTextEdit="1"/>
                </p:cNvSpPr>
                <p:nvPr/>
              </p:nvSpPr>
              <p:spPr>
                <a:xfrm>
                  <a:off x="952500" y="2075936"/>
                  <a:ext cx="1142812" cy="676788"/>
                </a:xfrm>
                <a:prstGeom prst="rect">
                  <a:avLst/>
                </a:prstGeom>
                <a:blipFill>
                  <a:blip r:embed="rId5" cstate="print"/>
                  <a:stretch>
                    <a:fillRect/>
                  </a:stretch>
                </a:blipFill>
              </p:spPr>
              <p:txBody>
                <a:bodyPr/>
                <a:lstStyle/>
                <a:p>
                  <a:r>
                    <a:rPr lang="en-US">
                      <a:noFill/>
                    </a:rPr>
                    <a:t> </a:t>
                  </a:r>
                </a:p>
              </p:txBody>
            </p:sp>
          </mc:Fallback>
        </mc:AlternateContent>
        <p:cxnSp>
          <p:nvCxnSpPr>
            <p:cNvPr id="23" name="Straight Arrow Connector 22"/>
            <p:cNvCxnSpPr/>
            <p:nvPr/>
          </p:nvCxnSpPr>
          <p:spPr>
            <a:xfrm flipV="1">
              <a:off x="1981200" y="2143125"/>
              <a:ext cx="509480" cy="1333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2012658" y="2718704"/>
              <a:ext cx="445439" cy="12858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2487126" y="1967688"/>
              <a:ext cx="617477" cy="369332"/>
            </a:xfrm>
            <a:prstGeom prst="rect">
              <a:avLst/>
            </a:prstGeom>
            <a:noFill/>
          </p:spPr>
          <p:txBody>
            <a:bodyPr wrap="none" rtlCol="0">
              <a:spAutoFit/>
            </a:bodyPr>
            <a:lstStyle/>
            <a:p>
              <a:r>
                <a:rPr lang="tr-TR" dirty="0" smtClean="0"/>
                <a:t>Debi</a:t>
              </a:r>
              <a:endParaRPr lang="en-US" dirty="0"/>
            </a:p>
          </p:txBody>
        </p:sp>
        <p:sp>
          <p:nvSpPr>
            <p:cNvPr id="30" name="TextBox 29"/>
            <p:cNvSpPr txBox="1"/>
            <p:nvPr/>
          </p:nvSpPr>
          <p:spPr>
            <a:xfrm>
              <a:off x="2448889" y="2581791"/>
              <a:ext cx="1041162" cy="646331"/>
            </a:xfrm>
            <a:prstGeom prst="rect">
              <a:avLst/>
            </a:prstGeom>
            <a:noFill/>
          </p:spPr>
          <p:txBody>
            <a:bodyPr wrap="square" rtlCol="0">
              <a:spAutoFit/>
            </a:bodyPr>
            <a:lstStyle/>
            <a:p>
              <a:r>
                <a:rPr lang="tr-TR" dirty="0" smtClean="0"/>
                <a:t>Enkesit alanı</a:t>
              </a:r>
              <a:endParaRPr lang="en-US" dirty="0"/>
            </a:p>
          </p:txBody>
        </p:sp>
      </p:grpSp>
      <mc:AlternateContent xmlns:mc="http://schemas.openxmlformats.org/markup-compatibility/2006">
        <mc:Choice xmlns="" xmlns:a14="http://schemas.microsoft.com/office/drawing/2010/main" Requires="a14">
          <p:sp>
            <p:nvSpPr>
              <p:cNvPr id="31" name="Dikdörtgen 5"/>
              <p:cNvSpPr/>
              <p:nvPr/>
            </p:nvSpPr>
            <p:spPr>
              <a:xfrm>
                <a:off x="9227488" y="4339908"/>
                <a:ext cx="1262012" cy="374270"/>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𝑄</m:t>
                      </m:r>
                      <m:r>
                        <a:rPr lang="tr-TR" i="0">
                          <a:latin typeface="Cambria Math" panose="02040503050406030204" pitchFamily="18" charset="0"/>
                        </a:rPr>
                        <m:t>=</m:t>
                      </m:r>
                      <m:r>
                        <a:rPr lang="en-US" b="0" i="1" smtClean="0">
                          <a:latin typeface="Cambria Math" panose="02040503050406030204" pitchFamily="18" charset="0"/>
                        </a:rPr>
                        <m:t>𝑎</m:t>
                      </m:r>
                      <m:r>
                        <a:rPr lang="tr-TR" i="0">
                          <a:latin typeface="Cambria Math" panose="02040503050406030204" pitchFamily="18" charset="0"/>
                        </a:rPr>
                        <m:t>∙</m:t>
                      </m:r>
                      <m:sSup>
                        <m:sSupPr>
                          <m:ctrlPr>
                            <a:rPr lang="tr-TR" i="1">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𝑏</m:t>
                          </m:r>
                        </m:sup>
                      </m:sSup>
                    </m:oMath>
                  </m:oMathPara>
                </a14:m>
                <a:endParaRPr lang="tr-TR" dirty="0"/>
              </a:p>
            </p:txBody>
          </p:sp>
        </mc:Choice>
        <mc:Fallback>
          <p:sp>
            <p:nvSpPr>
              <p:cNvPr id="31" name="Dikdörtgen 5"/>
              <p:cNvSpPr>
                <a:spLocks noRot="1" noChangeAspect="1" noMove="1" noResize="1" noEditPoints="1" noAdjustHandles="1" noChangeArrowheads="1" noChangeShapeType="1" noTextEdit="1"/>
              </p:cNvSpPr>
              <p:nvPr/>
            </p:nvSpPr>
            <p:spPr>
              <a:xfrm>
                <a:off x="9227488" y="4339908"/>
                <a:ext cx="1262012" cy="374270"/>
              </a:xfrm>
              <a:prstGeom prst="rect">
                <a:avLst/>
              </a:prstGeom>
              <a:blipFill>
                <a:blip r:embed="rId6" cstate="print"/>
                <a:stretch>
                  <a:fillRect b="-9836"/>
                </a:stretch>
              </a:blipFill>
            </p:spPr>
            <p:txBody>
              <a:bodyPr/>
              <a:lstStyle/>
              <a:p>
                <a:r>
                  <a:rPr lang="tr-TR">
                    <a:noFill/>
                  </a:rPr>
                  <a:t> </a:t>
                </a:r>
              </a:p>
            </p:txBody>
          </p:sp>
        </mc:Fallback>
      </mc:AlternateContent>
      <p:sp>
        <p:nvSpPr>
          <p:cNvPr id="36" name="TextBox 35"/>
          <p:cNvSpPr txBox="1"/>
          <p:nvPr/>
        </p:nvSpPr>
        <p:spPr>
          <a:xfrm>
            <a:off x="8109191" y="2934513"/>
            <a:ext cx="3893535" cy="1200329"/>
          </a:xfrm>
          <a:prstGeom prst="rect">
            <a:avLst/>
          </a:prstGeom>
          <a:noFill/>
        </p:spPr>
        <p:txBody>
          <a:bodyPr wrap="square" rtlCol="0">
            <a:spAutoFit/>
          </a:bodyPr>
          <a:lstStyle/>
          <a:p>
            <a:r>
              <a:rPr lang="tr-TR" dirty="0" smtClean="0"/>
              <a:t>Debi ile enkesit alanı arasında aşağıdaki anahtar eğrisi bağlantısı kullanılabilir. (</a:t>
            </a:r>
            <a:r>
              <a:rPr lang="en-US" dirty="0" smtClean="0"/>
              <a:t>a</a:t>
            </a:r>
            <a:r>
              <a:rPr lang="tr-TR" dirty="0" smtClean="0"/>
              <a:t> ve </a:t>
            </a:r>
            <a:r>
              <a:rPr lang="en-US" dirty="0" smtClean="0"/>
              <a:t>b</a:t>
            </a:r>
            <a:r>
              <a:rPr lang="tr-TR" dirty="0" smtClean="0"/>
              <a:t> anahtar eğrisi hidrolik katsayılarıdır)</a:t>
            </a:r>
            <a:endParaRPr lang="en-US" dirty="0"/>
          </a:p>
        </p:txBody>
      </p:sp>
      <mc:AlternateContent xmlns:mc="http://schemas.openxmlformats.org/markup-compatibility/2006">
        <mc:Choice xmlns="" xmlns:a14="http://schemas.microsoft.com/office/drawing/2010/main" Requires="a14">
          <p:sp>
            <p:nvSpPr>
              <p:cNvPr id="6" name="TextBox 5"/>
              <p:cNvSpPr txBox="1"/>
              <p:nvPr/>
            </p:nvSpPr>
            <p:spPr>
              <a:xfrm>
                <a:off x="9316781" y="5295652"/>
                <a:ext cx="1478353" cy="52591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tr-TR" i="1" smtClean="0">
                              <a:latin typeface="Cambria Math" panose="02040503050406030204" pitchFamily="18" charset="0"/>
                            </a:rPr>
                          </m:ctrlPr>
                        </m:fPr>
                        <m:num>
                          <m:r>
                            <a:rPr lang="en-US" b="0" i="1" smtClean="0">
                              <a:latin typeface="Cambria Math" panose="02040503050406030204" pitchFamily="18" charset="0"/>
                            </a:rPr>
                            <m:t>𝑑𝑄</m:t>
                          </m:r>
                        </m:num>
                        <m:den>
                          <m:r>
                            <a:rPr lang="en-US" b="0" i="1" smtClean="0">
                              <a:latin typeface="Cambria Math" panose="02040503050406030204" pitchFamily="18" charset="0"/>
                            </a:rPr>
                            <m:t>𝑑𝐴</m:t>
                          </m:r>
                        </m:den>
                      </m:f>
                      <m:r>
                        <a:rPr lang="en-US" b="0" i="1" smtClean="0">
                          <a:latin typeface="Cambria Math" panose="02040503050406030204" pitchFamily="18" charset="0"/>
                        </a:rPr>
                        <m:t>=</m:t>
                      </m:r>
                      <m:r>
                        <a:rPr lang="en-US" b="0" i="1" smtClean="0">
                          <a:latin typeface="Cambria Math" panose="02040503050406030204" pitchFamily="18" charset="0"/>
                        </a:rPr>
                        <m:t>𝑎</m:t>
                      </m:r>
                      <m:r>
                        <a:rPr lang="en-US" b="0" i="1" smtClean="0">
                          <a:latin typeface="Cambria Math" panose="02040503050406030204" pitchFamily="18" charset="0"/>
                        </a:rPr>
                        <m:t>.</m:t>
                      </m:r>
                      <m:r>
                        <a:rPr lang="en-US" b="0" i="1" smtClean="0">
                          <a:latin typeface="Cambria Math" panose="02040503050406030204" pitchFamily="18" charset="0"/>
                        </a:rPr>
                        <m:t>𝑏</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𝐴</m:t>
                          </m:r>
                        </m:e>
                        <m:sup>
                          <m:r>
                            <a:rPr lang="en-US" b="0" i="1" smtClean="0">
                              <a:latin typeface="Cambria Math" panose="02040503050406030204" pitchFamily="18" charset="0"/>
                            </a:rPr>
                            <m:t>𝑏</m:t>
                          </m:r>
                          <m:r>
                            <a:rPr lang="en-US" b="0" i="1" smtClean="0">
                              <a:latin typeface="Cambria Math" panose="02040503050406030204" pitchFamily="18" charset="0"/>
                            </a:rPr>
                            <m:t>−1</m:t>
                          </m:r>
                        </m:sup>
                      </m:sSup>
                    </m:oMath>
                  </m:oMathPara>
                </a14:m>
                <a:endParaRPr lang="tr-TR" dirty="0"/>
              </a:p>
            </p:txBody>
          </p:sp>
        </mc:Choice>
        <mc:Fallback>
          <p:sp>
            <p:nvSpPr>
              <p:cNvPr id="6" name="TextBox 5"/>
              <p:cNvSpPr txBox="1">
                <a:spLocks noRot="1" noChangeAspect="1" noMove="1" noResize="1" noEditPoints="1" noAdjustHandles="1" noChangeArrowheads="1" noChangeShapeType="1" noTextEdit="1"/>
              </p:cNvSpPr>
              <p:nvPr/>
            </p:nvSpPr>
            <p:spPr>
              <a:xfrm>
                <a:off x="9316781" y="5295652"/>
                <a:ext cx="1478353" cy="525913"/>
              </a:xfrm>
              <a:prstGeom prst="rect">
                <a:avLst/>
              </a:prstGeom>
              <a:blipFill>
                <a:blip r:embed="rId7" cstate="print"/>
                <a:stretch>
                  <a:fillRect/>
                </a:stretch>
              </a:blipFill>
            </p:spPr>
            <p:txBody>
              <a:bodyPr/>
              <a:lstStyle/>
              <a:p>
                <a:r>
                  <a:rPr lang="tr-TR">
                    <a:noFill/>
                  </a:rPr>
                  <a:t> </a:t>
                </a:r>
              </a:p>
            </p:txBody>
          </p:sp>
        </mc:Fallback>
      </mc:AlternateContent>
      <p:sp>
        <p:nvSpPr>
          <p:cNvPr id="20" name="TextBox 19"/>
          <p:cNvSpPr txBox="1"/>
          <p:nvPr/>
        </p:nvSpPr>
        <p:spPr>
          <a:xfrm>
            <a:off x="495277" y="2274244"/>
            <a:ext cx="7413547" cy="646331"/>
          </a:xfrm>
          <a:prstGeom prst="rect">
            <a:avLst/>
          </a:prstGeom>
          <a:noFill/>
        </p:spPr>
        <p:txBody>
          <a:bodyPr wrap="square" rtlCol="0">
            <a:spAutoFit/>
          </a:bodyPr>
          <a:lstStyle/>
          <a:p>
            <a:r>
              <a:rPr lang="en-US" dirty="0" smtClean="0"/>
              <a:t>Muskingum </a:t>
            </a:r>
            <a:r>
              <a:rPr lang="en-US" dirty="0" err="1" smtClean="0"/>
              <a:t>denklemindeki</a:t>
            </a:r>
            <a:r>
              <a:rPr lang="en-US" dirty="0" smtClean="0"/>
              <a:t> x </a:t>
            </a:r>
            <a:r>
              <a:rPr lang="en-US" dirty="0" err="1" smtClean="0"/>
              <a:t>ve</a:t>
            </a:r>
            <a:r>
              <a:rPr lang="en-US" dirty="0" smtClean="0"/>
              <a:t> K </a:t>
            </a:r>
            <a:r>
              <a:rPr lang="en-US" dirty="0" err="1" smtClean="0"/>
              <a:t>için</a:t>
            </a:r>
            <a:r>
              <a:rPr lang="en-US" dirty="0" smtClean="0"/>
              <a:t> </a:t>
            </a:r>
            <a:r>
              <a:rPr lang="en-US" dirty="0" err="1" smtClean="0"/>
              <a:t>aşağıdaki</a:t>
            </a:r>
            <a:r>
              <a:rPr lang="en-US" dirty="0" smtClean="0"/>
              <a:t> </a:t>
            </a:r>
            <a:r>
              <a:rPr lang="en-US" dirty="0" err="1" smtClean="0"/>
              <a:t>değerler</a:t>
            </a:r>
            <a:r>
              <a:rPr lang="en-US" dirty="0" smtClean="0"/>
              <a:t> </a:t>
            </a:r>
            <a:r>
              <a:rPr lang="en-US" dirty="0" err="1" smtClean="0"/>
              <a:t>dikkate</a:t>
            </a:r>
            <a:r>
              <a:rPr lang="en-US" dirty="0" smtClean="0"/>
              <a:t> </a:t>
            </a:r>
            <a:r>
              <a:rPr lang="en-US" dirty="0" err="1" smtClean="0"/>
              <a:t>alınacak</a:t>
            </a:r>
            <a:r>
              <a:rPr lang="en-US" dirty="0" smtClean="0"/>
              <a:t> </a:t>
            </a:r>
            <a:r>
              <a:rPr lang="en-US" dirty="0" err="1" smtClean="0"/>
              <a:t>olursa</a:t>
            </a:r>
            <a:r>
              <a:rPr lang="en-US" dirty="0" smtClean="0"/>
              <a:t> </a:t>
            </a:r>
            <a:r>
              <a:rPr lang="en-US" dirty="0" err="1" smtClean="0"/>
              <a:t>difüzyon</a:t>
            </a:r>
            <a:r>
              <a:rPr lang="en-US" dirty="0" smtClean="0"/>
              <a:t> </a:t>
            </a:r>
            <a:r>
              <a:rPr lang="en-US" dirty="0" err="1" smtClean="0"/>
              <a:t>dalga</a:t>
            </a:r>
            <a:r>
              <a:rPr lang="en-US" dirty="0" smtClean="0"/>
              <a:t> </a:t>
            </a:r>
            <a:r>
              <a:rPr lang="en-US" dirty="0" err="1" smtClean="0"/>
              <a:t>denkleminin</a:t>
            </a:r>
            <a:r>
              <a:rPr lang="en-US" dirty="0" smtClean="0"/>
              <a:t> </a:t>
            </a:r>
            <a:r>
              <a:rPr lang="en-US" dirty="0" err="1" smtClean="0"/>
              <a:t>yaklaşık</a:t>
            </a:r>
            <a:r>
              <a:rPr lang="en-US" dirty="0" smtClean="0"/>
              <a:t> </a:t>
            </a:r>
            <a:r>
              <a:rPr lang="en-US" dirty="0" err="1" smtClean="0"/>
              <a:t>bir</a:t>
            </a:r>
            <a:r>
              <a:rPr lang="en-US" dirty="0" smtClean="0"/>
              <a:t> </a:t>
            </a:r>
            <a:r>
              <a:rPr lang="en-US" dirty="0" err="1" smtClean="0"/>
              <a:t>çözümü</a:t>
            </a:r>
            <a:r>
              <a:rPr lang="en-US" dirty="0" smtClean="0"/>
              <a:t> </a:t>
            </a:r>
            <a:r>
              <a:rPr lang="en-US" dirty="0" err="1" smtClean="0"/>
              <a:t>elde</a:t>
            </a:r>
            <a:r>
              <a:rPr lang="en-US" dirty="0" smtClean="0"/>
              <a:t> </a:t>
            </a:r>
            <a:r>
              <a:rPr lang="en-US" dirty="0" err="1" smtClean="0"/>
              <a:t>edilmektedir</a:t>
            </a:r>
            <a:r>
              <a:rPr lang="en-US" dirty="0" smtClean="0"/>
              <a:t>.</a:t>
            </a:r>
            <a:endParaRPr lang="en-US" dirty="0"/>
          </a:p>
        </p:txBody>
      </p:sp>
      <p:sp>
        <p:nvSpPr>
          <p:cNvPr id="22" name="TextBox 21"/>
          <p:cNvSpPr txBox="1"/>
          <p:nvPr/>
        </p:nvSpPr>
        <p:spPr>
          <a:xfrm>
            <a:off x="3553034" y="4527043"/>
            <a:ext cx="3893535" cy="1200329"/>
          </a:xfrm>
          <a:prstGeom prst="rect">
            <a:avLst/>
          </a:prstGeom>
          <a:noFill/>
        </p:spPr>
        <p:txBody>
          <a:bodyPr wrap="square" rtlCol="0">
            <a:spAutoFit/>
          </a:bodyPr>
          <a:lstStyle/>
          <a:p>
            <a:r>
              <a:rPr lang="tr-TR" dirty="0" smtClean="0"/>
              <a:t>Debi ile enkesit alanı arasında aşağıdaki anahtar eğrisi bağlantısı kullanılabilir. (</a:t>
            </a:r>
            <a:r>
              <a:rPr lang="en-US" dirty="0" smtClean="0"/>
              <a:t>a</a:t>
            </a:r>
            <a:r>
              <a:rPr lang="tr-TR" dirty="0" smtClean="0"/>
              <a:t> ve </a:t>
            </a:r>
            <a:r>
              <a:rPr lang="en-US" dirty="0" smtClean="0"/>
              <a:t>b</a:t>
            </a:r>
            <a:r>
              <a:rPr lang="tr-TR" dirty="0" smtClean="0"/>
              <a:t> anahtar eğrisi hidrolik katsayılarıdır)</a:t>
            </a:r>
            <a:endParaRPr lang="en-US" dirty="0"/>
          </a:p>
        </p:txBody>
      </p:sp>
    </p:spTree>
    <p:extLst>
      <p:ext uri="{BB962C8B-B14F-4D97-AF65-F5344CB8AC3E}">
        <p14:creationId xmlns="" xmlns:p14="http://schemas.microsoft.com/office/powerpoint/2010/main" val="393644119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1"/>
          <p:cNvSpPr txBox="1">
            <a:spLocks/>
          </p:cNvSpPr>
          <p:nvPr/>
        </p:nvSpPr>
        <p:spPr>
          <a:xfrm>
            <a:off x="262681" y="1337291"/>
            <a:ext cx="10515600" cy="429136"/>
          </a:xfrm>
          <a:prstGeom prst="rect">
            <a:avLst/>
          </a:prstGeom>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200" b="1" dirty="0" smtClean="0"/>
              <a:t>Muskingum-Cunge Yönteminin Uygulanması – Test</a:t>
            </a:r>
            <a:endParaRPr lang="tr-TR" sz="3200" b="1" dirty="0"/>
          </a:p>
        </p:txBody>
      </p:sp>
      <p:sp>
        <p:nvSpPr>
          <p:cNvPr id="26" name="TextBox 25"/>
          <p:cNvSpPr txBox="1"/>
          <p:nvPr/>
        </p:nvSpPr>
        <p:spPr>
          <a:xfrm>
            <a:off x="262681" y="1842627"/>
            <a:ext cx="11602649" cy="830997"/>
          </a:xfrm>
          <a:prstGeom prst="rect">
            <a:avLst/>
          </a:prstGeom>
          <a:noFill/>
        </p:spPr>
        <p:txBody>
          <a:bodyPr wrap="square" rtlCol="0">
            <a:spAutoFit/>
          </a:bodyPr>
          <a:lstStyle/>
          <a:p>
            <a:r>
              <a:rPr lang="tr-TR" sz="2400" dirty="0" smtClean="0"/>
              <a:t>Yanal akış modifikasyonlu Muskingum-Cunge yönteminin yalnızca öteleme ile ilgili kısmı, aşağıda şematize edilen doğal enkesitli bir akarsu sistem için test edilmiştir.</a:t>
            </a:r>
            <a:endParaRPr lang="en-US" sz="2400" dirty="0"/>
          </a:p>
        </p:txBody>
      </p:sp>
      <p:grpSp>
        <p:nvGrpSpPr>
          <p:cNvPr id="87" name="Group 86"/>
          <p:cNvGrpSpPr/>
          <p:nvPr/>
        </p:nvGrpSpPr>
        <p:grpSpPr>
          <a:xfrm>
            <a:off x="1259983" y="2735148"/>
            <a:ext cx="9215140" cy="3990454"/>
            <a:chOff x="1259983" y="2735148"/>
            <a:chExt cx="9215140" cy="3990454"/>
          </a:xfrm>
        </p:grpSpPr>
        <p:cxnSp>
          <p:nvCxnSpPr>
            <p:cNvPr id="4" name="Straight Connector 3"/>
            <p:cNvCxnSpPr/>
            <p:nvPr/>
          </p:nvCxnSpPr>
          <p:spPr>
            <a:xfrm>
              <a:off x="2315917"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2230193"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3106492"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3020768"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p:cNvCxnSpPr/>
            <p:nvPr/>
          </p:nvCxnSpPr>
          <p:spPr>
            <a:xfrm>
              <a:off x="3897067"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p:cNvSpPr/>
            <p:nvPr/>
          </p:nvSpPr>
          <p:spPr>
            <a:xfrm>
              <a:off x="3811343"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p:cNvCxnSpPr/>
            <p:nvPr/>
          </p:nvCxnSpPr>
          <p:spPr>
            <a:xfrm>
              <a:off x="4687642"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601918"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p:cNvCxnSpPr/>
            <p:nvPr/>
          </p:nvCxnSpPr>
          <p:spPr>
            <a:xfrm>
              <a:off x="5478217"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5392493"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p:nvCxnSpPr>
          <p:spPr>
            <a:xfrm>
              <a:off x="6268792"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Oval 17"/>
            <p:cNvSpPr/>
            <p:nvPr/>
          </p:nvSpPr>
          <p:spPr>
            <a:xfrm>
              <a:off x="6183068"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p:nvPr/>
          </p:nvCxnSpPr>
          <p:spPr>
            <a:xfrm>
              <a:off x="7059367"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6973643"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1" name="Straight Connector 20"/>
            <p:cNvCxnSpPr/>
            <p:nvPr/>
          </p:nvCxnSpPr>
          <p:spPr>
            <a:xfrm>
              <a:off x="7849942"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Oval 21"/>
            <p:cNvSpPr/>
            <p:nvPr/>
          </p:nvSpPr>
          <p:spPr>
            <a:xfrm>
              <a:off x="7764218"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p:cNvCxnSpPr/>
            <p:nvPr/>
          </p:nvCxnSpPr>
          <p:spPr>
            <a:xfrm>
              <a:off x="8726241"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Oval 23"/>
            <p:cNvSpPr/>
            <p:nvPr/>
          </p:nvSpPr>
          <p:spPr>
            <a:xfrm>
              <a:off x="8640517"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Connector 24"/>
            <p:cNvCxnSpPr/>
            <p:nvPr/>
          </p:nvCxnSpPr>
          <p:spPr>
            <a:xfrm>
              <a:off x="9516816" y="4448175"/>
              <a:ext cx="7905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Oval 26"/>
            <p:cNvSpPr/>
            <p:nvPr/>
          </p:nvSpPr>
          <p:spPr>
            <a:xfrm>
              <a:off x="9431092" y="4352925"/>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p:cNvSpPr/>
            <p:nvPr/>
          </p:nvSpPr>
          <p:spPr>
            <a:xfrm>
              <a:off x="10221667" y="4362450"/>
              <a:ext cx="171450" cy="180975"/>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1483821" y="4286250"/>
              <a:ext cx="742950" cy="3238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2330948" y="4638675"/>
              <a:ext cx="7991474" cy="369332"/>
            </a:xfrm>
            <a:prstGeom prst="rect">
              <a:avLst/>
            </a:prstGeom>
            <a:noFill/>
          </p:spPr>
          <p:txBody>
            <a:bodyPr wrap="square" rtlCol="0">
              <a:spAutoFit/>
            </a:bodyPr>
            <a:lstStyle/>
            <a:p>
              <a:pPr algn="ctr"/>
              <a:r>
                <a:rPr lang="tr-TR" dirty="0" smtClean="0"/>
                <a:t>1             2             3             4             5             6             7             8             9             10</a:t>
              </a:r>
              <a:endParaRPr lang="en-US" dirty="0"/>
            </a:p>
          </p:txBody>
        </p:sp>
        <p:sp>
          <p:nvSpPr>
            <p:cNvPr id="30" name="TextBox 29"/>
            <p:cNvSpPr txBox="1"/>
            <p:nvPr/>
          </p:nvSpPr>
          <p:spPr>
            <a:xfrm>
              <a:off x="1259983" y="4736841"/>
              <a:ext cx="1190625" cy="923330"/>
            </a:xfrm>
            <a:prstGeom prst="rect">
              <a:avLst/>
            </a:prstGeom>
            <a:noFill/>
          </p:spPr>
          <p:txBody>
            <a:bodyPr wrap="square" rtlCol="0">
              <a:spAutoFit/>
            </a:bodyPr>
            <a:lstStyle/>
            <a:p>
              <a:pPr algn="ctr"/>
              <a:r>
                <a:rPr lang="tr-TR" dirty="0" smtClean="0"/>
                <a:t>Memba giriş hidrografı</a:t>
              </a:r>
              <a:endParaRPr lang="en-US" dirty="0"/>
            </a:p>
          </p:txBody>
        </p:sp>
        <p:cxnSp>
          <p:nvCxnSpPr>
            <p:cNvPr id="32" name="Straight Arrow Connector 31"/>
            <p:cNvCxnSpPr/>
            <p:nvPr/>
          </p:nvCxnSpPr>
          <p:spPr>
            <a:xfrm>
              <a:off x="246965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62205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277445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292685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a:off x="326975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342215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57455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a:off x="372695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405080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420320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435560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4508008"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a:off x="4841383"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4993783"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p:cNvCxnSpPr/>
            <p:nvPr/>
          </p:nvCxnSpPr>
          <p:spPr>
            <a:xfrm>
              <a:off x="5146183"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a:off x="5298583" y="4029075"/>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a:off x="5641483" y="4029074"/>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a:off x="5793883" y="4029074"/>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a:off x="5946283" y="4029074"/>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a:off x="6098683" y="4029074"/>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a:off x="7872708" y="5294530"/>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a:off x="8025108" y="5294530"/>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a:off x="8177508" y="5294530"/>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a:off x="8329908" y="5294530"/>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p:cNvCxnSpPr/>
            <p:nvPr/>
          </p:nvCxnSpPr>
          <p:spPr>
            <a:xfrm>
              <a:off x="64415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65939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p:cNvCxnSpPr/>
            <p:nvPr/>
          </p:nvCxnSpPr>
          <p:spPr>
            <a:xfrm>
              <a:off x="67463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68987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72416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73940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8" name="Straight Arrow Connector 67"/>
            <p:cNvCxnSpPr/>
            <p:nvPr/>
          </p:nvCxnSpPr>
          <p:spPr>
            <a:xfrm>
              <a:off x="75464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76988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802273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817513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832753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p:cNvCxnSpPr/>
            <p:nvPr/>
          </p:nvCxnSpPr>
          <p:spPr>
            <a:xfrm>
              <a:off x="847993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88418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89942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91466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p:cNvCxnSpPr/>
            <p:nvPr/>
          </p:nvCxnSpPr>
          <p:spPr>
            <a:xfrm>
              <a:off x="9299083" y="4017168"/>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9641983" y="4017167"/>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9794383" y="4017167"/>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p:cNvCxnSpPr/>
            <p:nvPr/>
          </p:nvCxnSpPr>
          <p:spPr>
            <a:xfrm>
              <a:off x="9946783" y="4017167"/>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p:cNvCxnSpPr/>
            <p:nvPr/>
          </p:nvCxnSpPr>
          <p:spPr>
            <a:xfrm>
              <a:off x="10099183" y="4017167"/>
              <a:ext cx="0" cy="3857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2" name="TextBox 81"/>
            <p:cNvSpPr txBox="1"/>
            <p:nvPr/>
          </p:nvSpPr>
          <p:spPr>
            <a:xfrm>
              <a:off x="7986515" y="5894605"/>
              <a:ext cx="284052" cy="369332"/>
            </a:xfrm>
            <a:prstGeom prst="rect">
              <a:avLst/>
            </a:prstGeom>
            <a:noFill/>
          </p:spPr>
          <p:txBody>
            <a:bodyPr wrap="none" rtlCol="0">
              <a:spAutoFit/>
            </a:bodyPr>
            <a:lstStyle/>
            <a:p>
              <a:r>
                <a:rPr lang="tr-TR" dirty="0" smtClean="0"/>
                <a:t>x</a:t>
              </a:r>
              <a:endParaRPr lang="en-US" dirty="0"/>
            </a:p>
          </p:txBody>
        </p:sp>
        <p:sp>
          <p:nvSpPr>
            <p:cNvPr id="83" name="TextBox 82"/>
            <p:cNvSpPr txBox="1"/>
            <p:nvPr/>
          </p:nvSpPr>
          <p:spPr>
            <a:xfrm>
              <a:off x="8558508" y="5802272"/>
              <a:ext cx="1834609" cy="923330"/>
            </a:xfrm>
            <a:prstGeom prst="rect">
              <a:avLst/>
            </a:prstGeom>
            <a:noFill/>
          </p:spPr>
          <p:txBody>
            <a:bodyPr wrap="square" rtlCol="0">
              <a:spAutoFit/>
            </a:bodyPr>
            <a:lstStyle/>
            <a:p>
              <a:r>
                <a:rPr lang="tr-TR" dirty="0" smtClean="0"/>
                <a:t>Hesap elemanı (her biri 2000 m uzunluğunda)</a:t>
              </a:r>
              <a:endParaRPr lang="en-US" dirty="0"/>
            </a:p>
          </p:txBody>
        </p:sp>
        <p:sp>
          <p:nvSpPr>
            <p:cNvPr id="84" name="TextBox 83"/>
            <p:cNvSpPr txBox="1"/>
            <p:nvPr/>
          </p:nvSpPr>
          <p:spPr>
            <a:xfrm>
              <a:off x="8558508" y="5290839"/>
              <a:ext cx="1916615" cy="369332"/>
            </a:xfrm>
            <a:prstGeom prst="rect">
              <a:avLst/>
            </a:prstGeom>
            <a:noFill/>
          </p:spPr>
          <p:txBody>
            <a:bodyPr wrap="none" rtlCol="0">
              <a:spAutoFit/>
            </a:bodyPr>
            <a:lstStyle/>
            <a:p>
              <a:r>
                <a:rPr lang="tr-TR" dirty="0" smtClean="0"/>
                <a:t>Yan giriş hidrografı</a:t>
              </a:r>
              <a:endParaRPr lang="en-US" dirty="0"/>
            </a:p>
          </p:txBody>
        </p:sp>
        <p:sp>
          <p:nvSpPr>
            <p:cNvPr id="85" name="TextBox 84"/>
            <p:cNvSpPr txBox="1"/>
            <p:nvPr/>
          </p:nvSpPr>
          <p:spPr>
            <a:xfrm>
              <a:off x="2300781" y="2735148"/>
              <a:ext cx="2256195" cy="369332"/>
            </a:xfrm>
            <a:prstGeom prst="rect">
              <a:avLst/>
            </a:prstGeom>
            <a:noFill/>
          </p:spPr>
          <p:txBody>
            <a:bodyPr wrap="none" rtlCol="0">
              <a:spAutoFit/>
            </a:bodyPr>
            <a:lstStyle/>
            <a:p>
              <a:r>
                <a:rPr lang="tr-TR" b="1" dirty="0" smtClean="0"/>
                <a:t>HİDROLİK ÖZELLİKLER</a:t>
              </a:r>
              <a:endParaRPr lang="en-US" b="1" dirty="0"/>
            </a:p>
          </p:txBody>
        </p:sp>
        <p:pic>
          <p:nvPicPr>
            <p:cNvPr id="86" name="Picture 85"/>
            <p:cNvPicPr>
              <a:picLocks noChangeAspect="1"/>
            </p:cNvPicPr>
            <p:nvPr/>
          </p:nvPicPr>
          <p:blipFill rotWithShape="1">
            <a:blip r:embed="rId2" cstate="print"/>
            <a:srcRect l="12892" b="58864"/>
            <a:stretch/>
          </p:blipFill>
          <p:spPr>
            <a:xfrm>
              <a:off x="2330948" y="3097891"/>
              <a:ext cx="7890719" cy="639955"/>
            </a:xfrm>
            <a:prstGeom prst="rect">
              <a:avLst/>
            </a:prstGeom>
          </p:spPr>
        </p:pic>
      </p:grpSp>
    </p:spTree>
    <p:extLst>
      <p:ext uri="{BB962C8B-B14F-4D97-AF65-F5344CB8AC3E}">
        <p14:creationId xmlns="" xmlns:p14="http://schemas.microsoft.com/office/powerpoint/2010/main" val="4920893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van 1"/>
          <p:cNvSpPr txBox="1">
            <a:spLocks/>
          </p:cNvSpPr>
          <p:nvPr/>
        </p:nvSpPr>
        <p:spPr>
          <a:xfrm>
            <a:off x="262681" y="1337291"/>
            <a:ext cx="10515600" cy="429136"/>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200" b="1" dirty="0" smtClean="0"/>
              <a:t>Karmaşık Topolojili ve Birden Çok Su Kütlesinde Hidrograf Öteleme</a:t>
            </a:r>
            <a:endParaRPr lang="tr-TR" sz="3200" b="1" dirty="0"/>
          </a:p>
        </p:txBody>
      </p:sp>
      <p:sp>
        <p:nvSpPr>
          <p:cNvPr id="8" name="TextBox 7"/>
          <p:cNvSpPr txBox="1"/>
          <p:nvPr/>
        </p:nvSpPr>
        <p:spPr>
          <a:xfrm>
            <a:off x="690618" y="1902859"/>
            <a:ext cx="5505450" cy="4278094"/>
          </a:xfrm>
          <a:prstGeom prst="rect">
            <a:avLst/>
          </a:prstGeom>
          <a:noFill/>
        </p:spPr>
        <p:txBody>
          <a:bodyPr wrap="square" rtlCol="0">
            <a:spAutoFit/>
          </a:bodyPr>
          <a:lstStyle/>
          <a:p>
            <a:pPr marL="228600" indent="-228600">
              <a:buFont typeface="Arial" panose="020B0604020202020204" pitchFamily="34" charset="0"/>
              <a:buChar char="•"/>
            </a:pPr>
            <a:r>
              <a:rPr lang="tr-TR" sz="1600" dirty="0" smtClean="0"/>
              <a:t>Çoğu havza, karmaşık bir su kütlesi ağından oluşmaktadır. Bu durumda, kullanıcının hidrolojik modellere memba mansap ilişkileri ile ilgili girdiler sağlaması gerekmektedir. </a:t>
            </a:r>
          </a:p>
          <a:p>
            <a:pPr marL="228600" indent="-228600">
              <a:buFont typeface="Arial" panose="020B0604020202020204" pitchFamily="34" charset="0"/>
              <a:buChar char="•"/>
            </a:pPr>
            <a:r>
              <a:rPr lang="tr-TR" sz="1600" dirty="0" smtClean="0"/>
              <a:t>Bu durumda her zaman adımı için hesap önceliklerine dikkat edilmelidir. Mansaptaki bir su kütlesine girişler, membadaki su kütlelerindeki çıkışlar hesaplandıktan sonra sağlanabilmektedir.</a:t>
            </a:r>
          </a:p>
          <a:p>
            <a:pPr marL="228600" indent="-228600">
              <a:buFont typeface="Arial" panose="020B0604020202020204" pitchFamily="34" charset="0"/>
              <a:buChar char="•"/>
            </a:pPr>
            <a:r>
              <a:rPr lang="tr-TR" sz="1600" dirty="0" smtClean="0"/>
              <a:t>Bazı hidrolojik modeller, bu hesap sırasını kullanıcıdan istemekte ve hatalı girilmesi sonradan anlaşılması çok zor yazılım hatalarına yol açmaktadır. Bazı modeller için ise, bu sıranın doğru girilmesini gerektiren metin tabanlı öteleme komut dizileri oluşturulmalıdır.</a:t>
            </a:r>
          </a:p>
          <a:p>
            <a:pPr marL="228600" indent="-228600">
              <a:buFont typeface="Arial" panose="020B0604020202020204" pitchFamily="34" charset="0"/>
              <a:buChar char="•"/>
            </a:pPr>
            <a:r>
              <a:rPr lang="tr-TR" sz="1600" dirty="0" smtClean="0"/>
              <a:t>Hidrotürk hidroloji modülü, kullanıcıdan yalnızca memba-mansap çiftlerini içeren ve sıralı olması gerekmeyen bir liste istemekte ve ön işlemcisi üzerinden toplojik analiz yaptıktan sonra, hesap öncelikleri ile ilgili veri yapılarını türetebilmektedir.</a:t>
            </a:r>
            <a:endParaRPr lang="en-US" sz="1600" dirty="0"/>
          </a:p>
        </p:txBody>
      </p:sp>
      <p:pic>
        <p:nvPicPr>
          <p:cNvPr id="9" name="Picture 8"/>
          <p:cNvPicPr>
            <a:picLocks noChangeAspect="1"/>
          </p:cNvPicPr>
          <p:nvPr/>
        </p:nvPicPr>
        <p:blipFill>
          <a:blip r:embed="rId2" cstate="print"/>
          <a:stretch>
            <a:fillRect/>
          </a:stretch>
        </p:blipFill>
        <p:spPr>
          <a:xfrm>
            <a:off x="6582277" y="1682214"/>
            <a:ext cx="5419414" cy="5175786"/>
          </a:xfrm>
          <a:prstGeom prst="rect">
            <a:avLst/>
          </a:prstGeom>
        </p:spPr>
      </p:pic>
    </p:spTree>
    <p:extLst>
      <p:ext uri="{BB962C8B-B14F-4D97-AF65-F5344CB8AC3E}">
        <p14:creationId xmlns="" xmlns:p14="http://schemas.microsoft.com/office/powerpoint/2010/main" val="2472631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562185" y="476243"/>
            <a:ext cx="10515600" cy="1008763"/>
          </a:xfrm>
        </p:spPr>
        <p:txBody>
          <a:bodyPr>
            <a:normAutofit/>
          </a:bodyPr>
          <a:lstStyle/>
          <a:p>
            <a:r>
              <a:rPr lang="tr-TR" sz="3800" b="1" dirty="0" smtClean="0">
                <a:solidFill>
                  <a:schemeClr val="bg2">
                    <a:lumMod val="25000"/>
                  </a:schemeClr>
                </a:solidFill>
                <a:latin typeface="Cambria" panose="02040503050406030204" pitchFamily="18" charset="0"/>
              </a:rPr>
              <a:t>HİDROGRAF ÖTELEME</a:t>
            </a:r>
            <a:endParaRPr lang="tr-TR" sz="3800" b="1" dirty="0">
              <a:solidFill>
                <a:schemeClr val="bg2">
                  <a:lumMod val="25000"/>
                </a:schemeClr>
              </a:solidFill>
              <a:latin typeface="Cambria" panose="02040503050406030204" pitchFamily="18" charset="0"/>
            </a:endParaRPr>
          </a:p>
        </p:txBody>
      </p:sp>
      <p:sp>
        <p:nvSpPr>
          <p:cNvPr id="6" name="Dikdörtgen 3"/>
          <p:cNvSpPr/>
          <p:nvPr/>
        </p:nvSpPr>
        <p:spPr>
          <a:xfrm>
            <a:off x="495277" y="1776337"/>
            <a:ext cx="5084695" cy="2323713"/>
          </a:xfrm>
          <a:prstGeom prst="rect">
            <a:avLst/>
          </a:prstGeom>
        </p:spPr>
        <p:txBody>
          <a:bodyPr wrap="square">
            <a:spAutoFit/>
          </a:bodyPr>
          <a:lstStyle/>
          <a:p>
            <a:pPr lvl="0" algn="just">
              <a:spcBef>
                <a:spcPts val="600"/>
              </a:spcBef>
              <a:defRPr/>
            </a:pPr>
            <a:r>
              <a:rPr lang="tr-TR"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Bir kontrol hacmine giren hidrografın şekli, kontrol hacminin depolama özelliklerine (enkesiti, boyu, hidrolik özellikleri, vs..) bağlı olarak çıkışta değişikliğe uğrar.</a:t>
            </a:r>
          </a:p>
          <a:p>
            <a:pPr lvl="0" algn="just">
              <a:spcBef>
                <a:spcPts val="600"/>
              </a:spcBef>
              <a:defRPr/>
            </a:pPr>
            <a:r>
              <a:rPr lang="tr-TR"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Bu değişiklik depolamalar nedeniyle pik debide azalma ve taban genişliğinde artış şeklinde görülmektedir.</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pic>
        <p:nvPicPr>
          <p:cNvPr id="3" name="Picture 2"/>
          <p:cNvPicPr>
            <a:picLocks noChangeAspect="1"/>
          </p:cNvPicPr>
          <p:nvPr/>
        </p:nvPicPr>
        <p:blipFill>
          <a:blip r:embed="rId2" cstate="print"/>
          <a:stretch>
            <a:fillRect/>
          </a:stretch>
        </p:blipFill>
        <p:spPr>
          <a:xfrm>
            <a:off x="6535707" y="999615"/>
            <a:ext cx="4652683" cy="3750709"/>
          </a:xfrm>
          <a:prstGeom prst="rect">
            <a:avLst/>
          </a:prstGeom>
        </p:spPr>
      </p:pic>
      <p:pic>
        <p:nvPicPr>
          <p:cNvPr id="2050" name="Picture 2" descr="CHANNEL ROUTiNG ile ilgili görsel sonucu"/>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6487979" y="4853875"/>
            <a:ext cx="2938651" cy="1731213"/>
          </a:xfrm>
          <a:prstGeom prst="rect">
            <a:avLst/>
          </a:prstGeom>
          <a:noFill/>
          <a:extLst>
            <a:ext uri="{909E8E84-426E-40DD-AFC4-6F175D3DCCD1}">
              <a14:hiddenFill xmlns="" xmlns:a14="http://schemas.microsoft.com/office/drawing/2010/main">
                <a:solidFill>
                  <a:srgbClr val="FFFFFF"/>
                </a:solidFill>
              </a14:hiddenFill>
            </a:ext>
          </a:extLst>
        </p:spPr>
      </p:pic>
      <p:pic>
        <p:nvPicPr>
          <p:cNvPr id="2052" name="Picture 4" descr="RESERVOiR routing ile ilgili görsel sonucu"/>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315640" y="4625788"/>
            <a:ext cx="5264332" cy="161026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346599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562184" y="565453"/>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800" b="1" dirty="0" smtClean="0">
                <a:solidFill>
                  <a:schemeClr val="bg2">
                    <a:lumMod val="25000"/>
                  </a:schemeClr>
                </a:solidFill>
                <a:latin typeface="Cambria" panose="02040503050406030204" pitchFamily="18" charset="0"/>
              </a:rPr>
              <a:t>HİDROGRAF ÖTELEME YÖNTEMLERİ</a:t>
            </a:r>
            <a:endParaRPr lang="tr-TR" sz="3800" b="1" dirty="0">
              <a:solidFill>
                <a:schemeClr val="bg2">
                  <a:lumMod val="25000"/>
                </a:schemeClr>
              </a:solidFill>
              <a:latin typeface="Cambria" panose="02040503050406030204" pitchFamily="18" charset="0"/>
            </a:endParaRPr>
          </a:p>
        </p:txBody>
      </p:sp>
      <p:sp>
        <p:nvSpPr>
          <p:cNvPr id="5" name="Dikdörtgen 3"/>
          <p:cNvSpPr/>
          <p:nvPr/>
        </p:nvSpPr>
        <p:spPr>
          <a:xfrm>
            <a:off x="495277" y="1776337"/>
            <a:ext cx="11320205" cy="1323439"/>
          </a:xfrm>
          <a:prstGeom prst="rect">
            <a:avLst/>
          </a:prstGeom>
        </p:spPr>
        <p:txBody>
          <a:bodyPr wrap="square">
            <a:spAutoFit/>
          </a:bodyPr>
          <a:lstStyle/>
          <a:p>
            <a:pPr lvl="0" algn="just">
              <a:spcBef>
                <a:spcPts val="600"/>
              </a:spcBef>
              <a:defRPr/>
            </a:pPr>
            <a:r>
              <a:rPr lang="tr-TR" sz="2000" b="1" dirty="0" smtClean="0">
                <a:solidFill>
                  <a:prstClr val="black"/>
                </a:solidFill>
                <a:latin typeface="Cambria" panose="02040503050406030204" pitchFamily="18" charset="0"/>
                <a:ea typeface="Calibri" panose="020F0502020204030204" pitchFamily="34" charset="0"/>
                <a:cs typeface="Calibri" panose="020F0502020204030204" pitchFamily="34" charset="0"/>
              </a:rPr>
              <a:t>Hidrolojik Yöntemler </a:t>
            </a:r>
            <a:r>
              <a:rPr lang="tr-TR"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(Hacimsel Öteleme): Sadece kontrol hacmi için yazılan süreklilik denkleminin çözümüne dayanır. Çıkış debisi ile kontrol hacmindeki depolama arasında yazılan ilişkilere dayanır. Enkesit geometrisi ve debi arasındaki ilişkilere ihtiyaç duymaz. Bu nedenle genellikle taşkın akımlarının biriktirme haznelerinde ötelenmesi ve basit kanal öteleme çalışmalarında kullanılmaktadır.</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
        <p:nvSpPr>
          <p:cNvPr id="6" name="Dikdörtgen 3"/>
          <p:cNvSpPr/>
          <p:nvPr/>
        </p:nvSpPr>
        <p:spPr>
          <a:xfrm>
            <a:off x="495276" y="3775678"/>
            <a:ext cx="11320205" cy="1015663"/>
          </a:xfrm>
          <a:prstGeom prst="rect">
            <a:avLst/>
          </a:prstGeom>
        </p:spPr>
        <p:txBody>
          <a:bodyPr wrap="square">
            <a:spAutoFit/>
          </a:bodyPr>
          <a:lstStyle/>
          <a:p>
            <a:pPr lvl="0" algn="just">
              <a:spcBef>
                <a:spcPts val="600"/>
              </a:spcBef>
              <a:defRPr/>
            </a:pPr>
            <a:r>
              <a:rPr lang="tr-TR" sz="2000" b="1" dirty="0" smtClean="0">
                <a:solidFill>
                  <a:prstClr val="black"/>
                </a:solidFill>
                <a:latin typeface="Cambria" panose="02040503050406030204" pitchFamily="18" charset="0"/>
                <a:ea typeface="Calibri" panose="020F0502020204030204" pitchFamily="34" charset="0"/>
                <a:cs typeface="Calibri" panose="020F0502020204030204" pitchFamily="34" charset="0"/>
              </a:rPr>
              <a:t>Hidrolik Yöntemler</a:t>
            </a:r>
            <a:r>
              <a:rPr lang="tr-TR"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Kontrol hacmi için yazılan süreklilik ve hareket (momentum) denklemlerinin çözümüne dayanır. Enkesit geometrisi ve debi arasındaki hidrolik ilişkilere ihtiyaç duyar. Genellikle taşkın akımlarının akarsu yatağında ötelenmesi amacıyla kullanılmaktadır.</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spTree>
    <p:extLst>
      <p:ext uri="{BB962C8B-B14F-4D97-AF65-F5344CB8AC3E}">
        <p14:creationId xmlns="" xmlns:p14="http://schemas.microsoft.com/office/powerpoint/2010/main" val="40860957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19669" y="1355617"/>
            <a:ext cx="10972800" cy="4389120"/>
          </a:xfrm>
        </p:spPr>
        <p:txBody>
          <a:bodyPr>
            <a:normAutofit/>
          </a:bodyPr>
          <a:lstStyle/>
          <a:p>
            <a:r>
              <a:rPr lang="tr-TR" sz="2400" dirty="0" smtClean="0"/>
              <a:t>t0 ve t1 arasında giren toplam akım =</a:t>
            </a:r>
          </a:p>
          <a:p>
            <a:endParaRPr lang="tr-TR" sz="2400" dirty="0" smtClean="0"/>
          </a:p>
          <a:p>
            <a:r>
              <a:rPr lang="tr-TR" sz="2400" dirty="0" smtClean="0"/>
              <a:t>t0 ve t1 arasında çıkan toplam akım =</a:t>
            </a:r>
          </a:p>
          <a:p>
            <a:endParaRPr lang="tr-TR" sz="2400" dirty="0" smtClean="0"/>
          </a:p>
          <a:p>
            <a:r>
              <a:rPr lang="tr-TR" sz="2400" dirty="0" smtClean="0"/>
              <a:t>t0 ve t1 arasında toplam depolama =</a:t>
            </a:r>
          </a:p>
          <a:p>
            <a:endParaRPr lang="tr-TR" sz="2400" dirty="0" smtClean="0"/>
          </a:p>
          <a:p>
            <a:pPr>
              <a:lnSpc>
                <a:spcPct val="115000"/>
              </a:lnSpc>
              <a:spcAft>
                <a:spcPts val="1000"/>
              </a:spcAft>
            </a:pPr>
            <a:r>
              <a:rPr lang="tr-TR" sz="2400" dirty="0" smtClean="0">
                <a:latin typeface="Calibri"/>
                <a:ea typeface="Times New Roman"/>
                <a:cs typeface="Times New Roman"/>
                <a:sym typeface="Symbol"/>
              </a:rPr>
              <a:t></a:t>
            </a:r>
            <a:r>
              <a:rPr lang="tr-TR" sz="2400" dirty="0" smtClean="0">
                <a:latin typeface="Calibri"/>
                <a:ea typeface="Times New Roman"/>
                <a:cs typeface="Times New Roman"/>
              </a:rPr>
              <a:t>S= </a:t>
            </a:r>
          </a:p>
          <a:p>
            <a:pPr>
              <a:lnSpc>
                <a:spcPct val="115000"/>
              </a:lnSpc>
              <a:spcAft>
                <a:spcPts val="1000"/>
              </a:spcAft>
            </a:pPr>
            <a:r>
              <a:rPr lang="tr-TR" sz="2400" dirty="0" smtClean="0"/>
              <a:t>   I-Q =                                                    </a:t>
            </a:r>
            <a:endParaRPr lang="tr-TR" sz="2400" dirty="0"/>
          </a:p>
        </p:txBody>
      </p:sp>
      <p:sp>
        <p:nvSpPr>
          <p:cNvPr id="51224" name="Rectangle 24"/>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51223" name="Picture 23"/>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642515" y="1271238"/>
            <a:ext cx="758284" cy="744242"/>
          </a:xfrm>
          <a:prstGeom prst="rect">
            <a:avLst/>
          </a:prstGeom>
          <a:noFill/>
        </p:spPr>
      </p:pic>
      <p:sp>
        <p:nvSpPr>
          <p:cNvPr id="51226" name="Rectangle 26"/>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51225" name="Picture 2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620215" y="2230246"/>
            <a:ext cx="858644" cy="758469"/>
          </a:xfrm>
          <a:prstGeom prst="rect">
            <a:avLst/>
          </a:prstGeom>
          <a:noFill/>
        </p:spPr>
      </p:pic>
      <p:sp>
        <p:nvSpPr>
          <p:cNvPr id="51228" name="Rectangle 28"/>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51227" name="Picture 2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386038" y="3200400"/>
            <a:ext cx="1382750" cy="691375"/>
          </a:xfrm>
          <a:prstGeom prst="rect">
            <a:avLst/>
          </a:prstGeom>
          <a:noFill/>
        </p:spPr>
      </p:pic>
      <p:sp>
        <p:nvSpPr>
          <p:cNvPr id="51230" name="Rectangle 30"/>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51229" name="Picture 29"/>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1293542" y="4025589"/>
            <a:ext cx="1215482" cy="500493"/>
          </a:xfrm>
          <a:prstGeom prst="rect">
            <a:avLst/>
          </a:prstGeom>
          <a:noFill/>
        </p:spPr>
      </p:pic>
      <p:sp>
        <p:nvSpPr>
          <p:cNvPr id="51232" name="Rectangle 32"/>
          <p:cNvSpPr>
            <a:spLocks noChangeArrowheads="1"/>
          </p:cNvSpPr>
          <p:nvPr/>
        </p:nvSpPr>
        <p:spPr bwMode="auto">
          <a:xfrm>
            <a:off x="0" y="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51231" name="Picture 31"/>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862254" y="4583149"/>
            <a:ext cx="301083" cy="680709"/>
          </a:xfrm>
          <a:prstGeom prst="rect">
            <a:avLst/>
          </a:prstGeom>
          <a:noFill/>
        </p:spPr>
      </p:pic>
      <p:sp>
        <p:nvSpPr>
          <p:cNvPr id="51234" name="Rectangle 34"/>
          <p:cNvSpPr>
            <a:spLocks noChangeArrowheads="1"/>
          </p:cNvSpPr>
          <p:nvPr/>
        </p:nvSpPr>
        <p:spPr bwMode="auto">
          <a:xfrm>
            <a:off x="0" y="0"/>
            <a:ext cx="12192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pic>
        <p:nvPicPr>
          <p:cNvPr id="51233" name="Picture 33"/>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791737" y="5363736"/>
            <a:ext cx="2962345" cy="774080"/>
          </a:xfrm>
          <a:prstGeom prst="rect">
            <a:avLst/>
          </a:prstGeom>
          <a:noFill/>
        </p:spPr>
      </p:pic>
      <p:sp>
        <p:nvSpPr>
          <p:cNvPr id="51235" name="Rectangle 35"/>
          <p:cNvSpPr>
            <a:spLocks noChangeArrowheads="1"/>
          </p:cNvSpPr>
          <p:nvPr/>
        </p:nvSpPr>
        <p:spPr bwMode="auto">
          <a:xfrm>
            <a:off x="0" y="952500"/>
            <a:ext cx="12192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51236" name="Rectangle 36"/>
          <p:cNvSpPr>
            <a:spLocks noChangeArrowheads="1"/>
          </p:cNvSpPr>
          <p:nvPr/>
        </p:nvSpPr>
        <p:spPr bwMode="auto">
          <a:xfrm>
            <a:off x="4449337" y="4972995"/>
            <a:ext cx="7192536" cy="101566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Burada I, belli bir </a:t>
            </a:r>
            <a:r>
              <a:rPr kumimoji="0" lang="tr-TR"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sym typeface="Symbol" pitchFamily="18" charset="2"/>
              </a:rPr>
              <a:t></a:t>
            </a:r>
            <a:r>
              <a:rPr kumimoji="0" lang="tr-TR"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 zaman aralığındaki ortalama girdi (I1+I2)/2, Q aynı</a:t>
            </a:r>
            <a:r>
              <a:rPr kumimoji="0" lang="tr-TR" sz="2000" b="0"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a:t>
            </a:r>
            <a:r>
              <a:rPr kumimoji="0" lang="tr-TR"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zamandaki ortalama çıktı (Q1+Q2)/2 ve S1 ve S2 ise </a:t>
            </a:r>
            <a:r>
              <a:rPr kumimoji="0" lang="tr-TR"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sym typeface="Symbol" pitchFamily="18" charset="2"/>
              </a:rPr>
              <a:t></a:t>
            </a:r>
            <a:r>
              <a:rPr kumimoji="0" lang="tr-TR"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t aralığının başında ve sonundaki depolama</a:t>
            </a:r>
            <a:r>
              <a:rPr kumimoji="0" lang="tr-TR" sz="2000" b="0" i="0" u="none" strike="noStrike" cap="none" normalizeH="0" dirty="0" smtClean="0">
                <a:ln>
                  <a:noFill/>
                </a:ln>
                <a:solidFill>
                  <a:schemeClr val="tx1"/>
                </a:solidFill>
                <a:effectLst/>
                <a:latin typeface="Calibri" pitchFamily="34" charset="0"/>
                <a:ea typeface="Times New Roman" pitchFamily="18" charset="0"/>
                <a:cs typeface="Times New Roman" pitchFamily="18" charset="0"/>
              </a:rPr>
              <a:t> değerleridir.</a:t>
            </a:r>
            <a:endParaRPr kumimoji="0" lang="tr-TR" sz="20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sym typeface="Symbol" pitchFamily="18" charset="2"/>
            </a:endParaRPr>
          </a:p>
        </p:txBody>
      </p:sp>
      <p:pic>
        <p:nvPicPr>
          <p:cNvPr id="41" name="40 Resim" descr="IMG-6600.JPG"/>
          <p:cNvPicPr>
            <a:picLocks noChangeAspect="1"/>
          </p:cNvPicPr>
          <p:nvPr/>
        </p:nvPicPr>
        <p:blipFill>
          <a:blip r:embed="rId8" cstate="print">
            <a:lum bright="10000"/>
          </a:blip>
          <a:srcRect t="10732" b="9431"/>
          <a:stretch>
            <a:fillRect/>
          </a:stretch>
        </p:blipFill>
        <p:spPr>
          <a:xfrm>
            <a:off x="6831980" y="1346311"/>
            <a:ext cx="4865649" cy="2913455"/>
          </a:xfrm>
          <a:prstGeom prst="roundRect">
            <a:avLst>
              <a:gd name="adj" fmla="val 4167"/>
            </a:avLst>
          </a:prstGeom>
          <a:solidFill>
            <a:srgbClr val="FFFFFF"/>
          </a:solidFill>
          <a:ln w="127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42" name="41 Metin kutusu"/>
          <p:cNvSpPr txBox="1"/>
          <p:nvPr/>
        </p:nvSpPr>
        <p:spPr>
          <a:xfrm>
            <a:off x="546410" y="780585"/>
            <a:ext cx="6657278" cy="523220"/>
          </a:xfrm>
          <a:prstGeom prst="rect">
            <a:avLst/>
          </a:prstGeom>
          <a:noFill/>
        </p:spPr>
        <p:txBody>
          <a:bodyPr wrap="square" rtlCol="0">
            <a:spAutoFit/>
          </a:bodyPr>
          <a:lstStyle/>
          <a:p>
            <a:r>
              <a:rPr lang="tr-TR" sz="2800" b="1" dirty="0" smtClean="0">
                <a:latin typeface="+mj-lt"/>
              </a:rPr>
              <a:t>DEPOLAMA DENKLEMİ</a:t>
            </a:r>
            <a:endParaRPr lang="tr-TR" sz="2800" b="1"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86937" y="356838"/>
            <a:ext cx="5367454" cy="665059"/>
          </a:xfrm>
        </p:spPr>
        <p:txBody>
          <a:bodyPr>
            <a:normAutofit/>
          </a:bodyPr>
          <a:lstStyle/>
          <a:p>
            <a:r>
              <a:rPr lang="tr-TR" sz="3600" b="1" dirty="0" smtClean="0"/>
              <a:t>DEPOLAMA DENKLEMİ</a:t>
            </a:r>
            <a:endParaRPr lang="tr-TR" sz="3600" dirty="0"/>
          </a:p>
        </p:txBody>
      </p:sp>
      <p:pic>
        <p:nvPicPr>
          <p:cNvPr id="4" name="3 İçerik Yer Tutucusu" descr="IMG-6601.JPG"/>
          <p:cNvPicPr>
            <a:picLocks noGrp="1" noChangeAspect="1"/>
          </p:cNvPicPr>
          <p:nvPr>
            <p:ph idx="1"/>
          </p:nvPr>
        </p:nvPicPr>
        <p:blipFill>
          <a:blip r:embed="rId2" cstate="print"/>
          <a:srcRect b="18718"/>
          <a:stretch>
            <a:fillRect/>
          </a:stretch>
        </p:blipFill>
        <p:spPr>
          <a:xfrm>
            <a:off x="5977053" y="585042"/>
            <a:ext cx="6214947" cy="3788722"/>
          </a:xfrm>
        </p:spPr>
      </p:pic>
      <p:sp>
        <p:nvSpPr>
          <p:cNvPr id="5" name="4 Metin kutusu"/>
          <p:cNvSpPr txBox="1"/>
          <p:nvPr/>
        </p:nvSpPr>
        <p:spPr>
          <a:xfrm>
            <a:off x="401442" y="992459"/>
            <a:ext cx="6690733" cy="6186309"/>
          </a:xfrm>
          <a:prstGeom prst="rect">
            <a:avLst/>
          </a:prstGeom>
          <a:noFill/>
        </p:spPr>
        <p:txBody>
          <a:bodyPr wrap="square" rtlCol="0">
            <a:spAutoFit/>
          </a:bodyPr>
          <a:lstStyle/>
          <a:p>
            <a:pPr algn="just"/>
            <a:r>
              <a:rPr lang="tr-TR" dirty="0" smtClean="0"/>
              <a:t>Depolama denklemi geçerli ve çok basit olduğu halde nehirlerde ve haznedeki taşkın hareketi düzgün olmayan bir akımdan meydana geldiğinden pratikte taşkın ötelenmesi için bu denklemin kullanılabilmesi için bazı kabuller ve yaklaşımlar yapılması gereklidir;</a:t>
            </a:r>
          </a:p>
          <a:p>
            <a:pPr algn="just"/>
            <a:endParaRPr lang="tr-TR" dirty="0" smtClean="0"/>
          </a:p>
          <a:p>
            <a:pPr marL="342900" indent="-342900" algn="just">
              <a:buFont typeface="+mj-lt"/>
              <a:buAutoNum type="arabicPeriod"/>
            </a:pPr>
            <a:r>
              <a:rPr lang="tr-TR" dirty="0" smtClean="0"/>
              <a:t>Su yolu, kanal karakteristiklerinin sabit olduğu (veya sabit kabul edilebildiği) kısımlara (bölümlere) ayrılır. </a:t>
            </a:r>
          </a:p>
          <a:p>
            <a:pPr marL="342900" indent="-342900" algn="just">
              <a:buFont typeface="+mj-lt"/>
              <a:buAutoNum type="arabicPeriod"/>
            </a:pPr>
            <a:r>
              <a:rPr lang="tr-TR" dirty="0" smtClean="0"/>
              <a:t>Öteleme denklemi her kısma ayrı ayrı uygulanacağından her kısmın başında ve sonunda ölçüm istasyonu bulunmalıdır. Bu gerekçe sebebiyle bölümlerin uzunluğu mevcut istasyonların yerlerine bağlıdır.</a:t>
            </a:r>
          </a:p>
          <a:p>
            <a:pPr marL="342900" indent="-342900" algn="just">
              <a:buFont typeface="+mj-lt"/>
              <a:buAutoNum type="arabicPeriod"/>
            </a:pPr>
            <a:r>
              <a:rPr lang="tr-TR" dirty="0" smtClean="0"/>
              <a:t>Denklemde kullanılan öteleme zaman aralığı, </a:t>
            </a:r>
            <a:r>
              <a:rPr lang="tr-TR" dirty="0" smtClean="0">
                <a:sym typeface="Symbol"/>
              </a:rPr>
              <a:t>t, taşkın dalgasının o bölümü geçiş süresinden daha kısa olmalıdır ki giren akımdaki değişiklikler çıkan akımda görülebilsin. En önemlisi de çıkan akımın pik debisinin gözlenmesidir. Dolayısıyla öteleme aralığı denilen t zaman aralığı, taşkın pik debisinin girdi noktasından çıktı noktasına geliş süresinden daha kısa bir süre olarak alınır. Genellikle bu sürenin yarısı veya üçte biri t için iyi bir tahmin değeridir.</a:t>
            </a:r>
            <a:endParaRPr lang="tr-TR" dirty="0" smtClean="0"/>
          </a:p>
          <a:p>
            <a:pPr marL="342900" indent="-342900" algn="just">
              <a:buFont typeface="+mj-lt"/>
              <a:buAutoNum type="arabicPeriod"/>
            </a:pPr>
            <a:endParaRPr lang="tr-TR" dirty="0" smtClean="0"/>
          </a:p>
          <a:p>
            <a:pPr algn="just"/>
            <a:endParaRPr lang="tr-T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20751" y="591013"/>
            <a:ext cx="4765288" cy="609303"/>
          </a:xfrm>
        </p:spPr>
        <p:txBody>
          <a:bodyPr/>
          <a:lstStyle/>
          <a:p>
            <a:r>
              <a:rPr lang="tr-TR" sz="3600" b="1" dirty="0" smtClean="0">
                <a:solidFill>
                  <a:srgbClr val="04617B"/>
                </a:solidFill>
              </a:rPr>
              <a:t>DEPOLAMA DENKLEMİ</a:t>
            </a:r>
            <a:endParaRPr lang="tr-TR" dirty="0"/>
          </a:p>
        </p:txBody>
      </p:sp>
      <p:sp>
        <p:nvSpPr>
          <p:cNvPr id="3" name="2 İçerik Yer Tutucusu"/>
          <p:cNvSpPr>
            <a:spLocks noGrp="1"/>
          </p:cNvSpPr>
          <p:nvPr>
            <p:ph idx="1"/>
          </p:nvPr>
        </p:nvSpPr>
        <p:spPr>
          <a:xfrm>
            <a:off x="609600" y="1422524"/>
            <a:ext cx="10972800" cy="4389120"/>
          </a:xfrm>
        </p:spPr>
        <p:txBody>
          <a:bodyPr/>
          <a:lstStyle/>
          <a:p>
            <a:pPr marL="514350" indent="-514350">
              <a:buNone/>
            </a:pPr>
            <a:r>
              <a:rPr lang="tr-TR" dirty="0" smtClean="0"/>
              <a:t>4. Yan kollardan gelen akım ana kanaldaki akıma göre küçükse ihmal edilebilir, ama büyükse ve doğru ölçülebiliyorsa yerine göre giren veya çıkan akıma ilave edilir. </a:t>
            </a:r>
          </a:p>
          <a:p>
            <a:pPr marL="514350" indent="-514350">
              <a:buNone/>
            </a:pPr>
            <a:endParaRPr lang="tr-TR" dirty="0" smtClean="0"/>
          </a:p>
          <a:p>
            <a:pPr marL="514350" indent="-514350" algn="just"/>
            <a:r>
              <a:rPr lang="tr-TR" dirty="0" smtClean="0"/>
              <a:t>Yan kol üst kesite yakınsa giren akıma ilave edilir ve öteleme yapılır.</a:t>
            </a:r>
          </a:p>
          <a:p>
            <a:pPr marL="514350" indent="-514350" algn="just"/>
            <a:r>
              <a:rPr lang="tr-TR" dirty="0" smtClean="0"/>
              <a:t>Yan kol alt kesite yakınsa öteleme yapıldıktan sonra çıkan akıma ilave edilir.</a:t>
            </a:r>
          </a:p>
          <a:p>
            <a:pPr marL="514350" indent="-514350" algn="just"/>
            <a:r>
              <a:rPr lang="tr-TR" dirty="0" smtClean="0"/>
              <a:t>Yan kol arada bir yerden ana kola karışıyorsa, iki uca olan uzaklıkların oranı ile iki parçaya ayrılıp giren (öteleme işleminden önce) ve çıkan (</a:t>
            </a:r>
            <a:r>
              <a:rPr lang="tr-TR" dirty="0" err="1" smtClean="0"/>
              <a:t>öeleme</a:t>
            </a:r>
            <a:r>
              <a:rPr lang="tr-TR" dirty="0" smtClean="0"/>
              <a:t> işleminden sonra) akımlara ilave edilir. </a:t>
            </a:r>
            <a:endParaRPr lang="tr-T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609600" y="680224"/>
            <a:ext cx="4966010" cy="624468"/>
          </a:xfrm>
        </p:spPr>
        <p:txBody>
          <a:bodyPr/>
          <a:lstStyle/>
          <a:p>
            <a:r>
              <a:rPr lang="tr-TR" sz="3600" b="1" dirty="0" smtClean="0">
                <a:solidFill>
                  <a:srgbClr val="04617B"/>
                </a:solidFill>
              </a:rPr>
              <a:t>DEPOLAMA DENKLEMİ</a:t>
            </a:r>
            <a:endParaRPr lang="tr-TR" dirty="0"/>
          </a:p>
        </p:txBody>
      </p:sp>
      <p:sp>
        <p:nvSpPr>
          <p:cNvPr id="3" name="2 İçerik Yer Tutucusu"/>
          <p:cNvSpPr>
            <a:spLocks noGrp="1"/>
          </p:cNvSpPr>
          <p:nvPr>
            <p:ph idx="1"/>
          </p:nvPr>
        </p:nvSpPr>
        <p:spPr>
          <a:xfrm>
            <a:off x="464634" y="1578641"/>
            <a:ext cx="10972800" cy="2067808"/>
          </a:xfrm>
        </p:spPr>
        <p:txBody>
          <a:bodyPr/>
          <a:lstStyle/>
          <a:p>
            <a:pPr algn="just">
              <a:buNone/>
            </a:pPr>
            <a:r>
              <a:rPr lang="tr-TR" dirty="0" smtClean="0"/>
              <a:t>Taşkının geçtiği yere göre h</a:t>
            </a:r>
            <a:r>
              <a:rPr lang="tr-TR" b="1" dirty="0" smtClean="0">
                <a:solidFill>
                  <a:srgbClr val="FF0000"/>
                </a:solidFill>
              </a:rPr>
              <a:t>azne ve doğal kanal ötelemesi </a:t>
            </a:r>
            <a:r>
              <a:rPr lang="tr-TR" dirty="0" smtClean="0"/>
              <a:t>olarak iki tipte öteleme vardır. Bunların arasındaki fark sadece akımın bir fonksiyonu iken, doğal kanallarda depolama hem giren hem de çıkan akımın fonksiyonudur.</a:t>
            </a:r>
            <a:endParaRPr lang="tr-T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361463" y="253220"/>
            <a:ext cx="10515600" cy="78384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600" b="1" dirty="0" smtClean="0">
                <a:solidFill>
                  <a:srgbClr val="04617B"/>
                </a:solidFill>
              </a:rPr>
              <a:t>HİDROGRAF</a:t>
            </a:r>
            <a:r>
              <a:rPr lang="en-US" sz="3600" b="1" dirty="0" smtClean="0">
                <a:solidFill>
                  <a:srgbClr val="04617B"/>
                </a:solidFill>
              </a:rPr>
              <a:t>IN HAZNEDE ÖTELENMESİ</a:t>
            </a:r>
            <a:endParaRPr lang="tr-TR" sz="3600" b="1" dirty="0">
              <a:solidFill>
                <a:srgbClr val="04617B"/>
              </a:solidFill>
            </a:endParaRPr>
          </a:p>
        </p:txBody>
      </p:sp>
      <p:sp>
        <p:nvSpPr>
          <p:cNvPr id="5" name="Dikdörtgen 3"/>
          <p:cNvSpPr/>
          <p:nvPr/>
        </p:nvSpPr>
        <p:spPr>
          <a:xfrm>
            <a:off x="372614" y="1051507"/>
            <a:ext cx="11320205" cy="1708160"/>
          </a:xfrm>
          <a:prstGeom prst="rect">
            <a:avLst/>
          </a:prstGeom>
        </p:spPr>
        <p:txBody>
          <a:bodyPr wrap="square">
            <a:spAutoFit/>
          </a:bodyPr>
          <a:lstStyle/>
          <a:p>
            <a:pPr lvl="0" algn="just">
              <a:spcBef>
                <a:spcPts val="600"/>
              </a:spcBef>
              <a:defRPr/>
            </a:pPr>
            <a:r>
              <a:rPr lang="tr-TR" sz="2000" b="1" dirty="0" smtClean="0">
                <a:solidFill>
                  <a:prstClr val="black"/>
                </a:solidFill>
                <a:latin typeface="Cambria" panose="02040503050406030204" pitchFamily="18" charset="0"/>
                <a:ea typeface="Calibri" panose="020F0502020204030204" pitchFamily="34" charset="0"/>
                <a:cs typeface="Consolas" panose="020B0609020204030204" pitchFamily="49" charset="0"/>
              </a:rPr>
              <a:t>Hazne ötelemesi, göl alanının özelliklerinin hazneye giren taşkın dalgası üzerindeki etkisini bulma metotlarıyla yapılır. </a:t>
            </a:r>
          </a:p>
          <a:p>
            <a:pPr lvl="0" algn="just">
              <a:spcBef>
                <a:spcPts val="600"/>
              </a:spcBef>
              <a:defRPr/>
            </a:pPr>
            <a:r>
              <a:rPr lang="tr-TR" sz="2000" dirty="0" smtClean="0">
                <a:solidFill>
                  <a:prstClr val="black"/>
                </a:solidFill>
                <a:latin typeface="Cambria" panose="02040503050406030204" pitchFamily="18" charset="0"/>
                <a:ea typeface="Calibri" panose="020F0502020204030204" pitchFamily="34" charset="0"/>
                <a:cs typeface="Consolas" panose="020B0609020204030204" pitchFamily="49" charset="0"/>
              </a:rPr>
              <a:t>Bu işlem hidrolik yapıların, bilhassa </a:t>
            </a:r>
            <a:r>
              <a:rPr lang="tr-TR" sz="2000" b="1" dirty="0" smtClean="0">
                <a:solidFill>
                  <a:prstClr val="black"/>
                </a:solidFill>
                <a:latin typeface="Cambria" panose="02040503050406030204" pitchFamily="18" charset="0"/>
                <a:ea typeface="Calibri" panose="020F0502020204030204" pitchFamily="34" charset="0"/>
                <a:cs typeface="Consolas" panose="020B0609020204030204" pitchFamily="49" charset="0"/>
              </a:rPr>
              <a:t>barajların tasarımlarında ve planlamalarında</a:t>
            </a:r>
            <a:r>
              <a:rPr lang="tr-TR" sz="2000" dirty="0" smtClean="0">
                <a:solidFill>
                  <a:prstClr val="black"/>
                </a:solidFill>
                <a:latin typeface="Cambria" panose="02040503050406030204" pitchFamily="18" charset="0"/>
                <a:ea typeface="Calibri" panose="020F0502020204030204" pitchFamily="34" charset="0"/>
                <a:cs typeface="Consolas" panose="020B0609020204030204" pitchFamily="49" charset="0"/>
              </a:rPr>
              <a:t>, önce </a:t>
            </a:r>
            <a:r>
              <a:rPr lang="tr-TR" sz="2000" b="1" dirty="0" smtClean="0">
                <a:solidFill>
                  <a:prstClr val="black"/>
                </a:solidFill>
                <a:latin typeface="Cambria" panose="02040503050406030204" pitchFamily="18" charset="0"/>
                <a:ea typeface="Calibri" panose="020F0502020204030204" pitchFamily="34" charset="0"/>
                <a:cs typeface="Consolas" panose="020B0609020204030204" pitchFamily="49" charset="0"/>
              </a:rPr>
              <a:t>yer seçimi </a:t>
            </a:r>
            <a:r>
              <a:rPr lang="tr-TR" sz="2000" dirty="0" smtClean="0">
                <a:solidFill>
                  <a:prstClr val="black"/>
                </a:solidFill>
                <a:latin typeface="Cambria" panose="02040503050406030204" pitchFamily="18" charset="0"/>
                <a:ea typeface="Calibri" panose="020F0502020204030204" pitchFamily="34" charset="0"/>
                <a:cs typeface="Consolas" panose="020B0609020204030204" pitchFamily="49" charset="0"/>
              </a:rPr>
              <a:t>sonra da hem </a:t>
            </a:r>
            <a:r>
              <a:rPr lang="tr-TR" sz="2000" b="1" dirty="0" smtClean="0">
                <a:solidFill>
                  <a:prstClr val="black"/>
                </a:solidFill>
                <a:latin typeface="Cambria" panose="02040503050406030204" pitchFamily="18" charset="0"/>
                <a:ea typeface="Calibri" panose="020F0502020204030204" pitchFamily="34" charset="0"/>
                <a:cs typeface="Consolas" panose="020B0609020204030204" pitchFamily="49" charset="0"/>
              </a:rPr>
              <a:t>depolama</a:t>
            </a:r>
            <a:r>
              <a:rPr lang="tr-TR" sz="2000" dirty="0" smtClean="0">
                <a:solidFill>
                  <a:prstClr val="black"/>
                </a:solidFill>
                <a:latin typeface="Cambria" panose="02040503050406030204" pitchFamily="18" charset="0"/>
                <a:ea typeface="Calibri" panose="020F0502020204030204" pitchFamily="34" charset="0"/>
                <a:cs typeface="Consolas" panose="020B0609020204030204" pitchFamily="49" charset="0"/>
              </a:rPr>
              <a:t> hem de </a:t>
            </a:r>
            <a:r>
              <a:rPr lang="tr-TR" sz="2000" b="1" dirty="0" err="1" smtClean="0">
                <a:solidFill>
                  <a:prstClr val="black"/>
                </a:solidFill>
                <a:latin typeface="Cambria" panose="02040503050406030204" pitchFamily="18" charset="0"/>
                <a:ea typeface="Calibri" panose="020F0502020204030204" pitchFamily="34" charset="0"/>
                <a:cs typeface="Consolas" panose="020B0609020204030204" pitchFamily="49" charset="0"/>
              </a:rPr>
              <a:t>dolusavak</a:t>
            </a:r>
            <a:r>
              <a:rPr lang="tr-TR" sz="2000" b="1" dirty="0" smtClean="0">
                <a:solidFill>
                  <a:prstClr val="black"/>
                </a:solidFill>
                <a:latin typeface="Cambria" panose="02040503050406030204" pitchFamily="18" charset="0"/>
                <a:ea typeface="Calibri" panose="020F0502020204030204" pitchFamily="34" charset="0"/>
                <a:cs typeface="Consolas" panose="020B0609020204030204" pitchFamily="49" charset="0"/>
              </a:rPr>
              <a:t> </a:t>
            </a:r>
            <a:r>
              <a:rPr lang="tr-TR" sz="2000" dirty="0" smtClean="0">
                <a:solidFill>
                  <a:prstClr val="black"/>
                </a:solidFill>
                <a:latin typeface="Cambria" panose="02040503050406030204" pitchFamily="18" charset="0"/>
                <a:ea typeface="Calibri" panose="020F0502020204030204" pitchFamily="34" charset="0"/>
                <a:cs typeface="Consolas" panose="020B0609020204030204" pitchFamily="49" charset="0"/>
              </a:rPr>
              <a:t>veya </a:t>
            </a:r>
            <a:r>
              <a:rPr lang="tr-TR" sz="2000" b="1" dirty="0" smtClean="0">
                <a:solidFill>
                  <a:prstClr val="black"/>
                </a:solidFill>
                <a:latin typeface="Cambria" panose="02040503050406030204" pitchFamily="18" charset="0"/>
                <a:ea typeface="Calibri" panose="020F0502020204030204" pitchFamily="34" charset="0"/>
                <a:cs typeface="Consolas" panose="020B0609020204030204" pitchFamily="49" charset="0"/>
              </a:rPr>
              <a:t>diğer çıkışların kapasite tayinleri </a:t>
            </a:r>
            <a:r>
              <a:rPr lang="tr-TR" sz="2000" dirty="0" smtClean="0">
                <a:solidFill>
                  <a:prstClr val="black"/>
                </a:solidFill>
                <a:latin typeface="Cambria" panose="02040503050406030204" pitchFamily="18" charset="0"/>
                <a:ea typeface="Calibri" panose="020F0502020204030204" pitchFamily="34" charset="0"/>
                <a:cs typeface="Consolas" panose="020B0609020204030204" pitchFamily="49" charset="0"/>
              </a:rPr>
              <a:t>için çok önemlidir. </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pic>
        <p:nvPicPr>
          <p:cNvPr id="1026" name="Picture 2" descr="reservoir routing ile ilgili gö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11384" y="2971800"/>
            <a:ext cx="9710399" cy="2970241"/>
          </a:xfrm>
          <a:prstGeom prst="rect">
            <a:avLst/>
          </a:prstGeom>
          <a:noFill/>
          <a:extLst>
            <a:ext uri="{909E8E84-426E-40DD-AFC4-6F175D3DCCD1}">
              <a14:hiddenFill xmlns="" xmlns:a14="http://schemas.microsoft.com/office/drawing/2010/main">
                <a:solidFill>
                  <a:srgbClr val="FFFFFF"/>
                </a:solidFill>
              </a14:hiddenFill>
            </a:ext>
          </a:extLst>
        </p:spPr>
      </p:pic>
      <mc:AlternateContent xmlns:mc="http://schemas.openxmlformats.org/markup-compatibility/2006">
        <mc:Choice xmlns="" xmlns:a14="http://schemas.microsoft.com/office/drawing/2010/main" Requires="a14">
          <p:sp>
            <p:nvSpPr>
              <p:cNvPr id="6" name="TextBox 5"/>
              <p:cNvSpPr txBox="1"/>
              <p:nvPr/>
            </p:nvSpPr>
            <p:spPr>
              <a:xfrm>
                <a:off x="6015317" y="5970146"/>
                <a:ext cx="2389052" cy="33881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tr-TR" i="1" smtClean="0">
                              <a:latin typeface="Cambria Math" panose="02040503050406030204" pitchFamily="18" charset="0"/>
                            </a:rPr>
                          </m:ctrlPr>
                        </m:sSubPr>
                        <m:e>
                          <m:r>
                            <a:rPr lang="en-US" b="0" i="1" smtClean="0">
                              <a:latin typeface="Cambria Math" panose="02040503050406030204" pitchFamily="18" charset="0"/>
                            </a:rPr>
                            <m:t>𝑄</m:t>
                          </m:r>
                        </m:e>
                        <m:sub>
                          <m:r>
                            <a:rPr lang="en-US" b="0" i="1" smtClean="0">
                              <a:latin typeface="Cambria Math" panose="02040503050406030204" pitchFamily="18" charset="0"/>
                            </a:rPr>
                            <m:t>𝐷𝑖𝑝𝑆𝑎𝑣𝑎𝑘</m:t>
                          </m:r>
                        </m:sub>
                      </m:sSub>
                      <m:r>
                        <a:rPr lang="en-US" b="0" i="1" smtClean="0">
                          <a:latin typeface="Cambria Math" panose="02040503050406030204" pitchFamily="18" charset="0"/>
                        </a:rPr>
                        <m:t>=</m:t>
                      </m:r>
                      <m:r>
                        <a:rPr lang="en-US" b="0" i="1" smtClean="0">
                          <a:latin typeface="Cambria Math" panose="02040503050406030204" pitchFamily="18" charset="0"/>
                        </a:rPr>
                        <m:t>𝐶</m:t>
                      </m:r>
                      <m:r>
                        <a:rPr lang="en-US" b="0" i="1" smtClean="0">
                          <a:latin typeface="Cambria Math" panose="02040503050406030204" pitchFamily="18" charset="0"/>
                        </a:rPr>
                        <m:t>.</m:t>
                      </m:r>
                      <m:r>
                        <a:rPr lang="en-US" b="0" i="1" smtClean="0">
                          <a:latin typeface="Cambria Math" panose="02040503050406030204" pitchFamily="18" charset="0"/>
                        </a:rPr>
                        <m:t>𝐴</m:t>
                      </m:r>
                      <m:r>
                        <a:rPr lang="en-US" b="0" i="1" smtClean="0">
                          <a:latin typeface="Cambria Math" panose="02040503050406030204" pitchFamily="18" charset="0"/>
                        </a:rPr>
                        <m:t>.</m:t>
                      </m:r>
                      <m:rad>
                        <m:radPr>
                          <m:degHide m:val="on"/>
                          <m:ctrlPr>
                            <a:rPr lang="en-US" b="0" i="1" smtClean="0">
                              <a:latin typeface="Cambria Math" panose="02040503050406030204" pitchFamily="18" charset="0"/>
                            </a:rPr>
                          </m:ctrlPr>
                        </m:radPr>
                        <m:deg/>
                        <m:e>
                          <m:r>
                            <a:rPr lang="en-US" b="0" i="1" smtClean="0">
                              <a:latin typeface="Cambria Math" panose="02040503050406030204" pitchFamily="18" charset="0"/>
                            </a:rPr>
                            <m:t>2</m:t>
                          </m:r>
                          <m:r>
                            <a:rPr lang="en-US" b="0" i="1" smtClean="0">
                              <a:latin typeface="Cambria Math" panose="02040503050406030204" pitchFamily="18" charset="0"/>
                            </a:rPr>
                            <m:t>𝑔𝐻</m:t>
                          </m:r>
                        </m:e>
                      </m:rad>
                    </m:oMath>
                  </m:oMathPara>
                </a14:m>
                <a:endParaRPr lang="tr-TR" dirty="0"/>
              </a:p>
            </p:txBody>
          </p:sp>
        </mc:Choice>
        <mc:Fallback>
          <p:sp>
            <p:nvSpPr>
              <p:cNvPr id="6" name="TextBox 5"/>
              <p:cNvSpPr txBox="1">
                <a:spLocks noRot="1" noChangeAspect="1" noMove="1" noResize="1" noEditPoints="1" noAdjustHandles="1" noChangeArrowheads="1" noChangeShapeType="1" noTextEdit="1"/>
              </p:cNvSpPr>
              <p:nvPr/>
            </p:nvSpPr>
            <p:spPr>
              <a:xfrm>
                <a:off x="6015317" y="5970146"/>
                <a:ext cx="2389052" cy="338811"/>
              </a:xfrm>
              <a:prstGeom prst="rect">
                <a:avLst/>
              </a:prstGeom>
              <a:blipFill>
                <a:blip r:embed="rId3" cstate="print"/>
                <a:stretch>
                  <a:fillRect l="-2806" r="-2806" b="-21429"/>
                </a:stretch>
              </a:blipFill>
            </p:spPr>
            <p:txBody>
              <a:bodyPr/>
              <a:lstStyle/>
              <a:p>
                <a:r>
                  <a:rPr lang="tr-TR">
                    <a:noFill/>
                  </a:rPr>
                  <a:t> </a:t>
                </a:r>
              </a:p>
            </p:txBody>
          </p:sp>
        </mc:Fallback>
      </mc:AlternateContent>
      <p:sp>
        <p:nvSpPr>
          <p:cNvPr id="8" name="TextBox 7"/>
          <p:cNvSpPr txBox="1">
            <a:spLocks noRot="1" noChangeAspect="1" noMove="1" noResize="1" noEditPoints="1" noAdjustHandles="1" noChangeArrowheads="1" noChangeShapeType="1" noTextEdit="1"/>
          </p:cNvSpPr>
          <p:nvPr/>
        </p:nvSpPr>
        <p:spPr>
          <a:xfrm>
            <a:off x="6087035" y="2604884"/>
            <a:ext cx="2916631" cy="287323"/>
          </a:xfrm>
          <a:prstGeom prst="rect">
            <a:avLst/>
          </a:prstGeom>
          <a:blipFill>
            <a:blip r:embed="rId4" cstate="print"/>
            <a:stretch>
              <a:fillRect l="-2092" t="-8511" r="-418" b="-34043"/>
            </a:stretch>
          </a:blipFill>
        </p:spPr>
        <p:txBody>
          <a:bodyPr/>
          <a:lstStyle/>
          <a:p>
            <a:endParaRPr lang="tr-TR" dirty="0" smtClean="0">
              <a:noFill/>
            </a:endParaRPr>
          </a:p>
          <a:p>
            <a:endParaRPr lang="tr-TR" dirty="0">
              <a:noFill/>
            </a:endParaRPr>
          </a:p>
        </p:txBody>
      </p:sp>
      <p:cxnSp>
        <p:nvCxnSpPr>
          <p:cNvPr id="9" name="Straight Arrow Connector 8"/>
          <p:cNvCxnSpPr/>
          <p:nvPr/>
        </p:nvCxnSpPr>
        <p:spPr>
          <a:xfrm>
            <a:off x="5351929" y="3720353"/>
            <a:ext cx="0" cy="1990165"/>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934635" y="3863788"/>
            <a:ext cx="0" cy="184673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297641" y="4787153"/>
            <a:ext cx="328936" cy="369332"/>
          </a:xfrm>
          <a:prstGeom prst="rect">
            <a:avLst/>
          </a:prstGeom>
          <a:noFill/>
        </p:spPr>
        <p:txBody>
          <a:bodyPr wrap="none" rtlCol="0">
            <a:spAutoFit/>
          </a:bodyPr>
          <a:lstStyle/>
          <a:p>
            <a:r>
              <a:rPr lang="en-US" dirty="0" smtClean="0">
                <a:solidFill>
                  <a:srgbClr val="FF0000"/>
                </a:solidFill>
              </a:rPr>
              <a:t>H</a:t>
            </a:r>
            <a:endParaRPr lang="tr-TR" dirty="0">
              <a:solidFill>
                <a:srgbClr val="FF0000"/>
              </a:solidFill>
            </a:endParaRPr>
          </a:p>
        </p:txBody>
      </p:sp>
      <p:sp>
        <p:nvSpPr>
          <p:cNvPr id="16" name="TextBox 15"/>
          <p:cNvSpPr txBox="1"/>
          <p:nvPr/>
        </p:nvSpPr>
        <p:spPr>
          <a:xfrm>
            <a:off x="5904982" y="4602487"/>
            <a:ext cx="306494" cy="369332"/>
          </a:xfrm>
          <a:prstGeom prst="rect">
            <a:avLst/>
          </a:prstGeom>
          <a:noFill/>
        </p:spPr>
        <p:txBody>
          <a:bodyPr wrap="none" rtlCol="0">
            <a:spAutoFit/>
          </a:bodyPr>
          <a:lstStyle/>
          <a:p>
            <a:r>
              <a:rPr lang="en-US" dirty="0" smtClean="0">
                <a:solidFill>
                  <a:srgbClr val="FF0000"/>
                </a:solidFill>
              </a:rPr>
              <a:t>d</a:t>
            </a:r>
            <a:endParaRPr lang="tr-TR" dirty="0">
              <a:solidFill>
                <a:srgbClr val="FF0000"/>
              </a:solidFill>
            </a:endParaRPr>
          </a:p>
        </p:txBody>
      </p:sp>
    </p:spTree>
    <p:extLst>
      <p:ext uri="{BB962C8B-B14F-4D97-AF65-F5344CB8AC3E}">
        <p14:creationId xmlns="" xmlns:p14="http://schemas.microsoft.com/office/powerpoint/2010/main" val="414950245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nvan 1"/>
          <p:cNvSpPr txBox="1">
            <a:spLocks/>
          </p:cNvSpPr>
          <p:nvPr/>
        </p:nvSpPr>
        <p:spPr>
          <a:xfrm>
            <a:off x="573336" y="476243"/>
            <a:ext cx="10515600" cy="10087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sz="3600" b="1" dirty="0" smtClean="0">
                <a:solidFill>
                  <a:srgbClr val="04617B"/>
                </a:solidFill>
              </a:rPr>
              <a:t>HİDROGRAF</a:t>
            </a:r>
            <a:r>
              <a:rPr lang="en-US" sz="3600" b="1" dirty="0" smtClean="0">
                <a:solidFill>
                  <a:srgbClr val="04617B"/>
                </a:solidFill>
              </a:rPr>
              <a:t>IN HAZNEDE ÖTELENMESİ</a:t>
            </a:r>
            <a:endParaRPr lang="tr-TR" sz="3600" b="1" dirty="0">
              <a:solidFill>
                <a:srgbClr val="04617B"/>
              </a:solidFill>
            </a:endParaRPr>
          </a:p>
        </p:txBody>
      </p:sp>
      <p:sp>
        <p:nvSpPr>
          <p:cNvPr id="5" name="Dikdörtgen 3"/>
          <p:cNvSpPr/>
          <p:nvPr/>
        </p:nvSpPr>
        <p:spPr>
          <a:xfrm>
            <a:off x="528731" y="1586766"/>
            <a:ext cx="11320205" cy="707886"/>
          </a:xfrm>
          <a:prstGeom prst="rect">
            <a:avLst/>
          </a:prstGeom>
        </p:spPr>
        <p:txBody>
          <a:bodyPr wrap="square">
            <a:spAutoFit/>
          </a:bodyPr>
          <a:lstStyle/>
          <a:p>
            <a:pPr lvl="0" algn="just">
              <a:spcBef>
                <a:spcPts val="600"/>
              </a:spcBef>
              <a:defRPr/>
            </a:pPr>
            <a:r>
              <a:rPr lang="tr-TR"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Taşkın hidrografı bir baraj haznesinden geçerken sönümlenmektedir.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Hazneden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ç</a:t>
            </a:r>
            <a:r>
              <a:rPr lang="tr-TR"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ık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an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debi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hazne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yeterince</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büyük</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kabul</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edildiği</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en-US" sz="2000" dirty="0" err="1" smtClean="0">
                <a:solidFill>
                  <a:prstClr val="black"/>
                </a:solidFill>
                <a:latin typeface="Cambria" panose="02040503050406030204" pitchFamily="18" charset="0"/>
                <a:ea typeface="Calibri" panose="020F0502020204030204" pitchFamily="34" charset="0"/>
                <a:cs typeface="Calibri" panose="020F0502020204030204" pitchFamily="34" charset="0"/>
              </a:rPr>
              <a:t>için</a:t>
            </a:r>
            <a:r>
              <a:rPr lang="en-US"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 </a:t>
            </a:r>
            <a:r>
              <a:rPr lang="tr-TR" sz="2000" dirty="0" smtClean="0">
                <a:solidFill>
                  <a:prstClr val="black"/>
                </a:solidFill>
                <a:latin typeface="Cambria" panose="02040503050406030204" pitchFamily="18" charset="0"/>
                <a:ea typeface="Calibri" panose="020F0502020204030204" pitchFamily="34" charset="0"/>
                <a:cs typeface="Calibri" panose="020F0502020204030204" pitchFamily="34" charset="0"/>
              </a:rPr>
              <a:t>sadece o anda haznedeki depolamaya bağlıdır.</a:t>
            </a:r>
            <a:endParaRPr lang="tr-TR" sz="2000" dirty="0">
              <a:solidFill>
                <a:prstClr val="black"/>
              </a:solidFill>
              <a:latin typeface="Cambria" panose="02040503050406030204" pitchFamily="18" charset="0"/>
              <a:ea typeface="Calibri" panose="020F0502020204030204" pitchFamily="34" charset="0"/>
              <a:cs typeface="Consolas" panose="020B0609020204030204" pitchFamily="49" charset="0"/>
            </a:endParaRPr>
          </a:p>
        </p:txBody>
      </p:sp>
      <p:pic>
        <p:nvPicPr>
          <p:cNvPr id="1026" name="Picture 2" descr="reservoir routing ile ilgili görsel sonucu"/>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711384" y="2971800"/>
            <a:ext cx="9710399" cy="2970241"/>
          </a:xfrm>
          <a:prstGeom prst="rect">
            <a:avLst/>
          </a:prstGeom>
          <a:noFill/>
          <a:extLst>
            <a:ext uri="{909E8E84-426E-40DD-AFC4-6F175D3DCCD1}">
              <a14:hiddenFill xmlns="" xmlns:a14="http://schemas.microsoft.com/office/drawing/2010/main">
                <a:solidFill>
                  <a:srgbClr val="FFFFFF"/>
                </a:solidFill>
              </a14:hiddenFill>
            </a:ext>
          </a:extLst>
        </p:spPr>
      </p:pic>
      <mc:AlternateContent xmlns:mc="http://schemas.openxmlformats.org/markup-compatibility/2006">
        <mc:Choice xmlns="" xmlns:a14="http://schemas.microsoft.com/office/drawing/2010/main" Requires="a14">
          <p:sp>
            <p:nvSpPr>
              <p:cNvPr id="6" name="TextBox 5"/>
              <p:cNvSpPr txBox="1"/>
              <p:nvPr/>
            </p:nvSpPr>
            <p:spPr>
              <a:xfrm>
                <a:off x="6015317" y="5970146"/>
                <a:ext cx="2389052" cy="338811"/>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tr-TR" i="1" smtClean="0">
                              <a:latin typeface="Cambria Math" panose="02040503050406030204" pitchFamily="18" charset="0"/>
                            </a:rPr>
                          </m:ctrlPr>
                        </m:sSubPr>
                        <m:e>
                          <m:r>
                            <a:rPr lang="en-US" b="0" i="1" smtClean="0">
                              <a:latin typeface="Cambria Math" panose="02040503050406030204" pitchFamily="18" charset="0"/>
                            </a:rPr>
                            <m:t>𝑄</m:t>
                          </m:r>
                        </m:e>
                        <m:sub>
                          <m:r>
                            <a:rPr lang="en-US" b="0" i="1" smtClean="0">
                              <a:latin typeface="Cambria Math" panose="02040503050406030204" pitchFamily="18" charset="0"/>
                            </a:rPr>
                            <m:t>𝐷𝑖𝑝𝑆𝑎𝑣𝑎𝑘</m:t>
                          </m:r>
                        </m:sub>
                      </m:sSub>
                      <m:r>
                        <a:rPr lang="en-US" b="0" i="1" smtClean="0">
                          <a:latin typeface="Cambria Math" panose="02040503050406030204" pitchFamily="18" charset="0"/>
                        </a:rPr>
                        <m:t>=</m:t>
                      </m:r>
                      <m:r>
                        <a:rPr lang="en-US" b="0" i="1" smtClean="0">
                          <a:latin typeface="Cambria Math" panose="02040503050406030204" pitchFamily="18" charset="0"/>
                        </a:rPr>
                        <m:t>𝐶</m:t>
                      </m:r>
                      <m:r>
                        <a:rPr lang="en-US" b="0" i="1" smtClean="0">
                          <a:latin typeface="Cambria Math" panose="02040503050406030204" pitchFamily="18" charset="0"/>
                        </a:rPr>
                        <m:t>.</m:t>
                      </m:r>
                      <m:r>
                        <a:rPr lang="en-US" b="0" i="1" smtClean="0">
                          <a:latin typeface="Cambria Math" panose="02040503050406030204" pitchFamily="18" charset="0"/>
                        </a:rPr>
                        <m:t>𝐴</m:t>
                      </m:r>
                      <m:r>
                        <a:rPr lang="en-US" b="0" i="1" smtClean="0">
                          <a:latin typeface="Cambria Math" panose="02040503050406030204" pitchFamily="18" charset="0"/>
                        </a:rPr>
                        <m:t>.</m:t>
                      </m:r>
                      <m:rad>
                        <m:radPr>
                          <m:degHide m:val="on"/>
                          <m:ctrlPr>
                            <a:rPr lang="en-US" b="0" i="1" smtClean="0">
                              <a:latin typeface="Cambria Math" panose="02040503050406030204" pitchFamily="18" charset="0"/>
                            </a:rPr>
                          </m:ctrlPr>
                        </m:radPr>
                        <m:deg/>
                        <m:e>
                          <m:r>
                            <a:rPr lang="en-US" b="0" i="1" smtClean="0">
                              <a:latin typeface="Cambria Math" panose="02040503050406030204" pitchFamily="18" charset="0"/>
                            </a:rPr>
                            <m:t>2</m:t>
                          </m:r>
                          <m:r>
                            <a:rPr lang="en-US" b="0" i="1" smtClean="0">
                              <a:latin typeface="Cambria Math" panose="02040503050406030204" pitchFamily="18" charset="0"/>
                            </a:rPr>
                            <m:t>𝑔𝐻</m:t>
                          </m:r>
                        </m:e>
                      </m:rad>
                    </m:oMath>
                  </m:oMathPara>
                </a14:m>
                <a:endParaRPr lang="tr-TR" dirty="0"/>
              </a:p>
            </p:txBody>
          </p:sp>
        </mc:Choice>
        <mc:Fallback>
          <p:sp>
            <p:nvSpPr>
              <p:cNvPr id="6" name="TextBox 5"/>
              <p:cNvSpPr txBox="1">
                <a:spLocks noRot="1" noChangeAspect="1" noMove="1" noResize="1" noEditPoints="1" noAdjustHandles="1" noChangeArrowheads="1" noChangeShapeType="1" noTextEdit="1"/>
              </p:cNvSpPr>
              <p:nvPr/>
            </p:nvSpPr>
            <p:spPr>
              <a:xfrm>
                <a:off x="6015317" y="5970146"/>
                <a:ext cx="2389052" cy="338811"/>
              </a:xfrm>
              <a:prstGeom prst="rect">
                <a:avLst/>
              </a:prstGeom>
              <a:blipFill>
                <a:blip r:embed="rId3" cstate="print"/>
                <a:stretch>
                  <a:fillRect l="-2806" r="-2806" b="-21429"/>
                </a:stretch>
              </a:blipFill>
            </p:spPr>
            <p:txBody>
              <a:bodyPr/>
              <a:lstStyle/>
              <a:p>
                <a:r>
                  <a:rPr lang="tr-TR">
                    <a:noFill/>
                  </a:rPr>
                  <a:t> </a:t>
                </a:r>
              </a:p>
            </p:txBody>
          </p:sp>
        </mc:Fallback>
      </mc:AlternateContent>
      <mc:AlternateContent xmlns:mc="http://schemas.openxmlformats.org/markup-compatibility/2006">
        <mc:Choice xmlns="" xmlns:a14="http://schemas.microsoft.com/office/drawing/2010/main" Requires="a14">
          <p:sp>
            <p:nvSpPr>
              <p:cNvPr id="8" name="TextBox 7"/>
              <p:cNvSpPr txBox="1"/>
              <p:nvPr/>
            </p:nvSpPr>
            <p:spPr>
              <a:xfrm>
                <a:off x="6087035" y="2604884"/>
                <a:ext cx="2916631" cy="28732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tr-TR" i="1" smtClean="0">
                              <a:latin typeface="Cambria Math" panose="02040503050406030204" pitchFamily="18" charset="0"/>
                            </a:rPr>
                          </m:ctrlPr>
                        </m:sSubPr>
                        <m:e>
                          <m:r>
                            <a:rPr lang="en-US" b="0" i="1" smtClean="0">
                              <a:latin typeface="Cambria Math" panose="02040503050406030204" pitchFamily="18" charset="0"/>
                            </a:rPr>
                            <m:t>𝑄</m:t>
                          </m:r>
                        </m:e>
                        <m:sub>
                          <m:r>
                            <a:rPr lang="en-US" b="0" i="1" smtClean="0">
                              <a:latin typeface="Cambria Math" panose="02040503050406030204" pitchFamily="18" charset="0"/>
                            </a:rPr>
                            <m:t>𝐷𝑜𝑙𝑢𝑠𝑎𝑣𝑎𝑘</m:t>
                          </m:r>
                        </m:sub>
                      </m:sSub>
                      <m:r>
                        <a:rPr lang="en-US" b="0" i="1" smtClean="0">
                          <a:latin typeface="Cambria Math" panose="02040503050406030204" pitchFamily="18" charset="0"/>
                        </a:rPr>
                        <m:t>=</m:t>
                      </m:r>
                      <m:r>
                        <a:rPr lang="en-US" b="0" i="1" smtClean="0">
                          <a:latin typeface="Cambria Math" panose="02040503050406030204" pitchFamily="18" charset="0"/>
                        </a:rPr>
                        <m:t>𝐶</m:t>
                      </m:r>
                      <m:r>
                        <a:rPr lang="en-US" b="0" i="1" smtClean="0">
                          <a:latin typeface="Cambria Math" panose="02040503050406030204" pitchFamily="18" charset="0"/>
                        </a:rPr>
                        <m:t>.</m:t>
                      </m:r>
                      <m:r>
                        <a:rPr lang="en-US" b="0" i="1" smtClean="0">
                          <a:latin typeface="Cambria Math" panose="02040503050406030204" pitchFamily="18" charset="0"/>
                        </a:rPr>
                        <m:t>𝐿</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m:t>
                          </m:r>
                          <m:r>
                            <a:rPr lang="en-US" b="0" i="1" smtClean="0">
                              <a:latin typeface="Cambria Math" panose="02040503050406030204" pitchFamily="18" charset="0"/>
                            </a:rPr>
                            <m:t>𝐻</m:t>
                          </m:r>
                          <m:r>
                            <a:rPr lang="en-US" b="0" i="1" smtClean="0">
                              <a:latin typeface="Cambria Math" panose="02040503050406030204" pitchFamily="18" charset="0"/>
                            </a:rPr>
                            <m:t>−</m:t>
                          </m:r>
                          <m:r>
                            <a:rPr lang="en-US" b="0" i="1" smtClean="0">
                              <a:latin typeface="Cambria Math" panose="02040503050406030204" pitchFamily="18" charset="0"/>
                            </a:rPr>
                            <m:t>𝑑</m:t>
                          </m:r>
                          <m:r>
                            <a:rPr lang="en-US" b="0" i="1" smtClean="0">
                              <a:latin typeface="Cambria Math" panose="02040503050406030204" pitchFamily="18" charset="0"/>
                            </a:rPr>
                            <m:t>)</m:t>
                          </m:r>
                        </m:e>
                        <m:sup>
                          <m:r>
                            <a:rPr lang="en-US" b="0" i="1" smtClean="0">
                              <a:latin typeface="Cambria Math" panose="02040503050406030204" pitchFamily="18" charset="0"/>
                            </a:rPr>
                            <m:t>3/2</m:t>
                          </m:r>
                        </m:sup>
                      </m:sSup>
                    </m:oMath>
                  </m:oMathPara>
                </a14:m>
                <a:endParaRPr lang="tr-TR" dirty="0"/>
              </a:p>
            </p:txBody>
          </p:sp>
        </mc:Choice>
        <mc:Fallback>
          <p:sp>
            <p:nvSpPr>
              <p:cNvPr id="8" name="TextBox 7"/>
              <p:cNvSpPr txBox="1">
                <a:spLocks noRot="1" noChangeAspect="1" noMove="1" noResize="1" noEditPoints="1" noAdjustHandles="1" noChangeArrowheads="1" noChangeShapeType="1" noTextEdit="1"/>
              </p:cNvSpPr>
              <p:nvPr/>
            </p:nvSpPr>
            <p:spPr>
              <a:xfrm>
                <a:off x="6087035" y="2604884"/>
                <a:ext cx="2916631" cy="287323"/>
              </a:xfrm>
              <a:prstGeom prst="rect">
                <a:avLst/>
              </a:prstGeom>
              <a:blipFill>
                <a:blip r:embed="rId4" cstate="print"/>
                <a:stretch>
                  <a:fillRect l="-2092" t="-8511" r="-418" b="-34043"/>
                </a:stretch>
              </a:blipFill>
            </p:spPr>
            <p:txBody>
              <a:bodyPr/>
              <a:lstStyle/>
              <a:p>
                <a:r>
                  <a:rPr lang="tr-TR">
                    <a:noFill/>
                  </a:rPr>
                  <a:t> </a:t>
                </a:r>
              </a:p>
            </p:txBody>
          </p:sp>
        </mc:Fallback>
      </mc:AlternateContent>
      <p:cxnSp>
        <p:nvCxnSpPr>
          <p:cNvPr id="9" name="Straight Arrow Connector 8"/>
          <p:cNvCxnSpPr/>
          <p:nvPr/>
        </p:nvCxnSpPr>
        <p:spPr>
          <a:xfrm>
            <a:off x="5351929" y="3720353"/>
            <a:ext cx="0" cy="1990165"/>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934635" y="3863788"/>
            <a:ext cx="0" cy="1846730"/>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297641" y="4787153"/>
            <a:ext cx="328936" cy="369332"/>
          </a:xfrm>
          <a:prstGeom prst="rect">
            <a:avLst/>
          </a:prstGeom>
          <a:noFill/>
        </p:spPr>
        <p:txBody>
          <a:bodyPr wrap="none" rtlCol="0">
            <a:spAutoFit/>
          </a:bodyPr>
          <a:lstStyle/>
          <a:p>
            <a:r>
              <a:rPr lang="en-US" dirty="0" smtClean="0">
                <a:solidFill>
                  <a:srgbClr val="FF0000"/>
                </a:solidFill>
              </a:rPr>
              <a:t>H</a:t>
            </a:r>
            <a:endParaRPr lang="tr-TR" dirty="0">
              <a:solidFill>
                <a:srgbClr val="FF0000"/>
              </a:solidFill>
            </a:endParaRPr>
          </a:p>
        </p:txBody>
      </p:sp>
      <p:sp>
        <p:nvSpPr>
          <p:cNvPr id="16" name="TextBox 15"/>
          <p:cNvSpPr txBox="1"/>
          <p:nvPr/>
        </p:nvSpPr>
        <p:spPr>
          <a:xfrm>
            <a:off x="5904982" y="4602487"/>
            <a:ext cx="306494" cy="369332"/>
          </a:xfrm>
          <a:prstGeom prst="rect">
            <a:avLst/>
          </a:prstGeom>
          <a:noFill/>
        </p:spPr>
        <p:txBody>
          <a:bodyPr wrap="none" rtlCol="0">
            <a:spAutoFit/>
          </a:bodyPr>
          <a:lstStyle/>
          <a:p>
            <a:r>
              <a:rPr lang="en-US" dirty="0" smtClean="0">
                <a:solidFill>
                  <a:srgbClr val="FF0000"/>
                </a:solidFill>
              </a:rPr>
              <a:t>d</a:t>
            </a:r>
            <a:endParaRPr lang="tr-TR" dirty="0">
              <a:solidFill>
                <a:srgbClr val="FF0000"/>
              </a:solidFill>
            </a:endParaRPr>
          </a:p>
        </p:txBody>
      </p:sp>
    </p:spTree>
    <p:extLst>
      <p:ext uri="{BB962C8B-B14F-4D97-AF65-F5344CB8AC3E}">
        <p14:creationId xmlns="" xmlns:p14="http://schemas.microsoft.com/office/powerpoint/2010/main" val="414950245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Flow</Template>
  <TotalTime>9886</TotalTime>
  <Words>1121</Words>
  <Application>Microsoft Office PowerPoint</Application>
  <PresentationFormat>Özel</PresentationFormat>
  <Paragraphs>115</Paragraphs>
  <Slides>19</Slides>
  <Notes>0</Notes>
  <HiddenSlides>0</HiddenSlides>
  <MMClips>0</MMClips>
  <ScaleCrop>false</ScaleCrop>
  <HeadingPairs>
    <vt:vector size="4" baseType="variant">
      <vt:variant>
        <vt:lpstr>Tema</vt:lpstr>
      </vt:variant>
      <vt:variant>
        <vt:i4>1</vt:i4>
      </vt:variant>
      <vt:variant>
        <vt:lpstr>Slayt Başlıkları</vt:lpstr>
      </vt:variant>
      <vt:variant>
        <vt:i4>19</vt:i4>
      </vt:variant>
    </vt:vector>
  </HeadingPairs>
  <TitlesOfParts>
    <vt:vector size="20" baseType="lpstr">
      <vt:lpstr>Akış</vt:lpstr>
      <vt:lpstr>HİDROGRAF</vt:lpstr>
      <vt:lpstr>HİDROGRAF ÖTELEME</vt:lpstr>
      <vt:lpstr>Slayt 3</vt:lpstr>
      <vt:lpstr>Slayt 4</vt:lpstr>
      <vt:lpstr>DEPOLAMA DENKLEMİ</vt:lpstr>
      <vt:lpstr>DEPOLAMA DENKLEMİ</vt:lpstr>
      <vt:lpstr>DEPOLAMA DENKLEMİ</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hande.tezer@itunovatto.com.tr</dc:creator>
  <cp:lastModifiedBy>Ayfer</cp:lastModifiedBy>
  <cp:revision>630</cp:revision>
  <cp:lastPrinted>2016-11-29T13:30:22Z</cp:lastPrinted>
  <dcterms:created xsi:type="dcterms:W3CDTF">2016-09-05T08:55:31Z</dcterms:created>
  <dcterms:modified xsi:type="dcterms:W3CDTF">2017-12-14T20:36:45Z</dcterms:modified>
</cp:coreProperties>
</file>