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ayt Numarası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Metni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Başlık Metni</a:t>
            </a:r>
          </a:p>
        </p:txBody>
      </p:sp>
      <p:sp>
        <p:nvSpPr>
          <p:cNvPr id="3" name="Gövde Düzeyi Bir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Gövde Düzeyi Bir</a:t>
            </a:r>
          </a:p>
          <a:p>
            <a:pPr lvl="1"/>
            <a:r>
              <a:t>Gövde Düzeyi İki</a:t>
            </a:r>
          </a:p>
          <a:p>
            <a:pPr lvl="2"/>
            <a:r>
              <a:t>Gövde Düzeyi Üç</a:t>
            </a:r>
          </a:p>
          <a:p>
            <a:pPr lvl="3"/>
            <a:r>
              <a:t>Gövde Düzeyi Dört</a:t>
            </a:r>
          </a:p>
          <a:p>
            <a:pPr lvl="4"/>
            <a:r>
              <a:t>Gövde Düzeyi Beş</a:t>
            </a:r>
          </a:p>
        </p:txBody>
      </p:sp>
      <p:sp>
        <p:nvSpPr>
          <p:cNvPr id="4" name="Slayt Numarası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3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" name="Shape 1"/>
          <p:cNvSpPr/>
          <p:nvPr/>
        </p:nvSpPr>
        <p:spPr>
          <a:xfrm>
            <a:off x="0" y="109728"/>
            <a:ext cx="3840480" cy="5033772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" name="Shape 2"/>
          <p:cNvSpPr/>
          <p:nvPr/>
        </p:nvSpPr>
        <p:spPr>
          <a:xfrm>
            <a:off x="-548641" y="3200400"/>
            <a:ext cx="2286001" cy="2286000"/>
          </a:xfrm>
          <a:prstGeom prst="ellipse">
            <a:avLst/>
          </a:prstGeom>
          <a:solidFill>
            <a:srgbClr val="4CAF50">
              <a:alpha val="20000"/>
            </a:srgbClr>
          </a:solidFill>
          <a:ln w="12700">
            <a:solidFill>
              <a:srgbClr val="4CAF50">
                <a:alpha val="2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" name="Shape 3"/>
          <p:cNvSpPr/>
          <p:nvPr/>
        </p:nvSpPr>
        <p:spPr>
          <a:xfrm>
            <a:off x="2743200" y="457199"/>
            <a:ext cx="1645921" cy="1645922"/>
          </a:xfrm>
          <a:prstGeom prst="ellipse">
            <a:avLst/>
          </a:prstGeom>
          <a:solidFill>
            <a:srgbClr val="4CAF50">
              <a:alpha val="15000"/>
            </a:srgbClr>
          </a:solidFill>
          <a:ln w="12700">
            <a:solidFill>
              <a:srgbClr val="4CAF50">
                <a:alpha val="15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Text 4"/>
          <p:cNvSpPr txBox="1"/>
          <p:nvPr/>
        </p:nvSpPr>
        <p:spPr>
          <a:xfrm>
            <a:off x="365759" y="1776164"/>
            <a:ext cx="3200401" cy="562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4400">
                <a:solidFill>
                  <a:srgbClr val="A5D6A7"/>
                </a:solidFill>
              </a:defRPr>
            </a:lvl1pPr>
          </a:lstStyle>
          <a:p>
            <a:pPr/>
            <a:r>
              <a:t>CİGRE</a:t>
            </a:r>
          </a:p>
        </p:txBody>
      </p:sp>
      <p:sp>
        <p:nvSpPr>
          <p:cNvPr id="25" name="Text 5"/>
          <p:cNvSpPr txBox="1"/>
          <p:nvPr/>
        </p:nvSpPr>
        <p:spPr>
          <a:xfrm>
            <a:off x="365759" y="1174158"/>
            <a:ext cx="3200401" cy="562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4400">
                <a:solidFill>
                  <a:srgbClr val="FFFFFF"/>
                </a:solidFill>
              </a:defRPr>
            </a:lvl1pPr>
          </a:lstStyle>
          <a:p>
            <a:pPr/>
            <a:r>
              <a:t>AYBU</a:t>
            </a:r>
          </a:p>
        </p:txBody>
      </p:sp>
      <p:sp>
        <p:nvSpPr>
          <p:cNvPr id="26" name="Shape 6"/>
          <p:cNvSpPr/>
          <p:nvPr/>
        </p:nvSpPr>
        <p:spPr>
          <a:xfrm>
            <a:off x="365759" y="2377439"/>
            <a:ext cx="1371601" cy="4572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" name="Text 7"/>
          <p:cNvSpPr txBox="1"/>
          <p:nvPr/>
        </p:nvSpPr>
        <p:spPr>
          <a:xfrm>
            <a:off x="365759" y="2636994"/>
            <a:ext cx="320040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8E6C9"/>
                </a:solidFill>
              </a:defRPr>
            </a:lvl1pPr>
          </a:lstStyle>
          <a:p>
            <a:pPr/>
            <a:r>
              <a:t>AYBÜ CİGRE TOPLULUĞU</a:t>
            </a:r>
          </a:p>
        </p:txBody>
      </p:sp>
      <p:sp>
        <p:nvSpPr>
          <p:cNvPr id="28" name="Text 8"/>
          <p:cNvSpPr txBox="1"/>
          <p:nvPr/>
        </p:nvSpPr>
        <p:spPr>
          <a:xfrm>
            <a:off x="365759" y="4214298"/>
            <a:ext cx="320040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2026 – 2027</a:t>
            </a:r>
          </a:p>
        </p:txBody>
      </p:sp>
      <p:sp>
        <p:nvSpPr>
          <p:cNvPr id="29" name="Text 9"/>
          <p:cNvSpPr txBox="1"/>
          <p:nvPr/>
        </p:nvSpPr>
        <p:spPr>
          <a:xfrm>
            <a:off x="4206240" y="1566386"/>
            <a:ext cx="4572001" cy="982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20000"/>
              </a:lnSpc>
              <a:defRPr b="1" sz="3200">
                <a:solidFill>
                  <a:srgbClr val="FFFFFF"/>
                </a:solidFill>
              </a:defRPr>
            </a:pPr>
            <a:r>
              <a:t>Nesil Değişir,</a:t>
            </a:r>
          </a:p>
          <a:p>
            <a:pPr>
              <a:lnSpc>
                <a:spcPct val="120000"/>
              </a:lnSpc>
              <a:defRPr b="1" sz="3200">
                <a:solidFill>
                  <a:srgbClr val="FFFFFF"/>
                </a:solidFill>
              </a:defRPr>
            </a:pPr>
            <a:r>
              <a:t>Güç Devam Eder.</a:t>
            </a:r>
          </a:p>
        </p:txBody>
      </p:sp>
      <p:sp>
        <p:nvSpPr>
          <p:cNvPr id="30" name="Shape 10"/>
          <p:cNvSpPr/>
          <p:nvPr/>
        </p:nvSpPr>
        <p:spPr>
          <a:xfrm>
            <a:off x="4206240" y="3017520"/>
            <a:ext cx="4114801" cy="4572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" name="Text 11"/>
          <p:cNvSpPr txBox="1"/>
          <p:nvPr/>
        </p:nvSpPr>
        <p:spPr>
          <a:xfrm>
            <a:off x="4206240" y="3357180"/>
            <a:ext cx="4572001" cy="417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400">
                <a:solidFill>
                  <a:srgbClr val="C8E6C9"/>
                </a:solidFill>
              </a:defRPr>
            </a:pPr>
            <a:r>
              <a:t>Geleceğin elektrik-elektronik ve enerji mühendislerini</a:t>
            </a:r>
          </a:p>
          <a:p>
            <a:pPr>
              <a:defRPr sz="1400">
                <a:solidFill>
                  <a:srgbClr val="C8E6C9"/>
                </a:solidFill>
              </a:defRPr>
            </a:pPr>
            <a:r>
              <a:t>bugünden şekillendiriyoruz.</a:t>
            </a:r>
          </a:p>
        </p:txBody>
      </p:sp>
      <p:pic>
        <p:nvPicPr>
          <p:cNvPr id="3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06240" y="4206240"/>
            <a:ext cx="411481" cy="411481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ext 12"/>
          <p:cNvSpPr txBox="1"/>
          <p:nvPr/>
        </p:nvSpPr>
        <p:spPr>
          <a:xfrm>
            <a:off x="4709159" y="4340274"/>
            <a:ext cx="36576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4CAF50"/>
                </a:solidFill>
              </a:defRPr>
            </a:lvl1pPr>
          </a:lstStyle>
          <a:p>
            <a:pPr/>
            <a:r>
              <a:t>NGN — Next Generation Network</a:t>
            </a:r>
          </a:p>
        </p:txBody>
      </p:sp>
      <p:sp>
        <p:nvSpPr>
          <p:cNvPr id="34" name="Shape 13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1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" name="Shape 1"/>
          <p:cNvSpPr/>
          <p:nvPr/>
        </p:nvSpPr>
        <p:spPr>
          <a:xfrm>
            <a:off x="-1" y="109728"/>
            <a:ext cx="2926082" cy="5033772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Text 2"/>
          <p:cNvSpPr txBox="1"/>
          <p:nvPr/>
        </p:nvSpPr>
        <p:spPr>
          <a:xfrm>
            <a:off x="274320" y="473536"/>
            <a:ext cx="2377440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>
                <a:solidFill>
                  <a:srgbClr val="4CAF50"/>
                </a:solidFill>
              </a:defRPr>
            </a:lvl1pPr>
          </a:lstStyle>
          <a:p>
            <a:pPr/>
            <a:r>
              <a:t>İÇİNDEKİLER</a:t>
            </a:r>
          </a:p>
        </p:txBody>
      </p:sp>
      <p:sp>
        <p:nvSpPr>
          <p:cNvPr id="39" name="Text 3"/>
          <p:cNvSpPr txBox="1"/>
          <p:nvPr/>
        </p:nvSpPr>
        <p:spPr>
          <a:xfrm>
            <a:off x="274320" y="915846"/>
            <a:ext cx="2377440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8E6C9"/>
                </a:solidFill>
              </a:defRPr>
            </a:lvl1pPr>
          </a:lstStyle>
          <a:p>
            <a:pPr/>
            <a:r>
              <a:t>Sunum Akışı</a:t>
            </a:r>
          </a:p>
        </p:txBody>
      </p:sp>
      <p:sp>
        <p:nvSpPr>
          <p:cNvPr id="40" name="Shape 4"/>
          <p:cNvSpPr/>
          <p:nvPr/>
        </p:nvSpPr>
        <p:spPr>
          <a:xfrm>
            <a:off x="274320" y="13533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" name="Text 5"/>
          <p:cNvSpPr txBox="1"/>
          <p:nvPr/>
        </p:nvSpPr>
        <p:spPr>
          <a:xfrm>
            <a:off x="274320" y="1399540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42" name="Text 6"/>
          <p:cNvSpPr txBox="1"/>
          <p:nvPr/>
        </p:nvSpPr>
        <p:spPr>
          <a:xfrm>
            <a:off x="640080" y="1386762"/>
            <a:ext cx="2011679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CİGRE Nedir?</a:t>
            </a:r>
          </a:p>
        </p:txBody>
      </p:sp>
      <p:sp>
        <p:nvSpPr>
          <p:cNvPr id="43" name="Shape 7"/>
          <p:cNvSpPr/>
          <p:nvPr/>
        </p:nvSpPr>
        <p:spPr>
          <a:xfrm>
            <a:off x="274320" y="18105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Text 8"/>
          <p:cNvSpPr txBox="1"/>
          <p:nvPr/>
        </p:nvSpPr>
        <p:spPr>
          <a:xfrm>
            <a:off x="274320" y="18567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5" name="Text 9"/>
          <p:cNvSpPr txBox="1"/>
          <p:nvPr/>
        </p:nvSpPr>
        <p:spPr>
          <a:xfrm>
            <a:off x="640080" y="1843962"/>
            <a:ext cx="2011679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CİGRE Türkiye'de</a:t>
            </a:r>
          </a:p>
        </p:txBody>
      </p:sp>
      <p:sp>
        <p:nvSpPr>
          <p:cNvPr id="46" name="Shape 10"/>
          <p:cNvSpPr/>
          <p:nvPr/>
        </p:nvSpPr>
        <p:spPr>
          <a:xfrm>
            <a:off x="274320" y="22677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11"/>
          <p:cNvSpPr txBox="1"/>
          <p:nvPr/>
        </p:nvSpPr>
        <p:spPr>
          <a:xfrm>
            <a:off x="274320" y="23139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8" name="Text 12"/>
          <p:cNvSpPr txBox="1"/>
          <p:nvPr/>
        </p:nvSpPr>
        <p:spPr>
          <a:xfrm>
            <a:off x="640080" y="2301162"/>
            <a:ext cx="2011679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NGN — Gelecek Nesil Ağı</a:t>
            </a:r>
          </a:p>
        </p:txBody>
      </p:sp>
      <p:sp>
        <p:nvSpPr>
          <p:cNvPr id="49" name="Shape 13"/>
          <p:cNvSpPr/>
          <p:nvPr/>
        </p:nvSpPr>
        <p:spPr>
          <a:xfrm>
            <a:off x="274320" y="27249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Text 14"/>
          <p:cNvSpPr txBox="1"/>
          <p:nvPr/>
        </p:nvSpPr>
        <p:spPr>
          <a:xfrm>
            <a:off x="274320" y="27711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1" name="Text 15"/>
          <p:cNvSpPr txBox="1"/>
          <p:nvPr/>
        </p:nvSpPr>
        <p:spPr>
          <a:xfrm>
            <a:off x="640080" y="2758362"/>
            <a:ext cx="2011679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AYBÜ CİGRE TOPLULUĞU Kimdir?</a:t>
            </a:r>
          </a:p>
        </p:txBody>
      </p:sp>
      <p:sp>
        <p:nvSpPr>
          <p:cNvPr id="52" name="Shape 16"/>
          <p:cNvSpPr/>
          <p:nvPr/>
        </p:nvSpPr>
        <p:spPr>
          <a:xfrm>
            <a:off x="274320" y="31821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" name="Text 17"/>
          <p:cNvSpPr txBox="1"/>
          <p:nvPr/>
        </p:nvSpPr>
        <p:spPr>
          <a:xfrm>
            <a:off x="274320" y="32283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54" name="Text 18"/>
          <p:cNvSpPr txBox="1"/>
          <p:nvPr/>
        </p:nvSpPr>
        <p:spPr>
          <a:xfrm>
            <a:off x="640080" y="3215562"/>
            <a:ext cx="2011679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Vizyonumuz</a:t>
            </a:r>
          </a:p>
        </p:txBody>
      </p:sp>
      <p:sp>
        <p:nvSpPr>
          <p:cNvPr id="55" name="Shape 19"/>
          <p:cNvSpPr/>
          <p:nvPr/>
        </p:nvSpPr>
        <p:spPr>
          <a:xfrm>
            <a:off x="274320" y="36393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Text 20"/>
          <p:cNvSpPr txBox="1"/>
          <p:nvPr/>
        </p:nvSpPr>
        <p:spPr>
          <a:xfrm>
            <a:off x="274320" y="36855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57" name="Text 21"/>
          <p:cNvSpPr txBox="1"/>
          <p:nvPr/>
        </p:nvSpPr>
        <p:spPr>
          <a:xfrm>
            <a:off x="640080" y="3672761"/>
            <a:ext cx="2011679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Misyonumuz</a:t>
            </a:r>
          </a:p>
        </p:txBody>
      </p:sp>
      <p:sp>
        <p:nvSpPr>
          <p:cNvPr id="58" name="Shape 22"/>
          <p:cNvSpPr/>
          <p:nvPr/>
        </p:nvSpPr>
        <p:spPr>
          <a:xfrm>
            <a:off x="274320" y="40965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Text 23"/>
          <p:cNvSpPr txBox="1"/>
          <p:nvPr/>
        </p:nvSpPr>
        <p:spPr>
          <a:xfrm>
            <a:off x="274320" y="41427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60" name="Text 24"/>
          <p:cNvSpPr txBox="1"/>
          <p:nvPr/>
        </p:nvSpPr>
        <p:spPr>
          <a:xfrm>
            <a:off x="640080" y="4129961"/>
            <a:ext cx="2011679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Önceki Yılki Faaliyetlerimiz</a:t>
            </a:r>
          </a:p>
        </p:txBody>
      </p:sp>
      <p:sp>
        <p:nvSpPr>
          <p:cNvPr id="61" name="Shape 25"/>
          <p:cNvSpPr/>
          <p:nvPr/>
        </p:nvSpPr>
        <p:spPr>
          <a:xfrm>
            <a:off x="274320" y="4553711"/>
            <a:ext cx="256033" cy="256033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" name="Text 26"/>
          <p:cNvSpPr txBox="1"/>
          <p:nvPr/>
        </p:nvSpPr>
        <p:spPr>
          <a:xfrm>
            <a:off x="274320" y="4599939"/>
            <a:ext cx="25603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900">
                <a:solidFill>
                  <a:srgbClr val="1A5C2A"/>
                </a:solidFill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63" name="Text 27"/>
          <p:cNvSpPr txBox="1"/>
          <p:nvPr/>
        </p:nvSpPr>
        <p:spPr>
          <a:xfrm>
            <a:off x="640080" y="4587161"/>
            <a:ext cx="2011679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Bu Yıl Planlanan Faaliyetlerimiz</a:t>
            </a:r>
          </a:p>
        </p:txBody>
      </p:sp>
      <p:sp>
        <p:nvSpPr>
          <p:cNvPr id="64" name="Shape 28"/>
          <p:cNvSpPr/>
          <p:nvPr/>
        </p:nvSpPr>
        <p:spPr>
          <a:xfrm>
            <a:off x="3291840" y="457199"/>
            <a:ext cx="5486401" cy="4206242"/>
          </a:xfrm>
          <a:prstGeom prst="rect">
            <a:avLst/>
          </a:prstGeom>
          <a:solidFill>
            <a:srgbClr val="FFFFFF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52400" dist="38100" dir="8100000">
              <a:srgbClr val="000000">
                <a:alpha val="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5" name="Text 29"/>
          <p:cNvSpPr txBox="1"/>
          <p:nvPr/>
        </p:nvSpPr>
        <p:spPr>
          <a:xfrm>
            <a:off x="5166360" y="858358"/>
            <a:ext cx="1737361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60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rPr>
                <a:latin typeface="+mj-lt"/>
                <a:ea typeface="+mj-ea"/>
                <a:cs typeface="+mj-cs"/>
                <a:sym typeface="Helvetica"/>
              </a:rPr>
              <a:t>⚡</a:t>
            </a:r>
          </a:p>
        </p:txBody>
      </p:sp>
      <p:sp>
        <p:nvSpPr>
          <p:cNvPr id="66" name="Text 30"/>
          <p:cNvSpPr txBox="1"/>
          <p:nvPr/>
        </p:nvSpPr>
        <p:spPr>
          <a:xfrm>
            <a:off x="3566159" y="2021448"/>
            <a:ext cx="5029201" cy="346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600">
                <a:solidFill>
                  <a:srgbClr val="1A5C2A"/>
                </a:solidFill>
              </a:defRPr>
            </a:lvl1pPr>
          </a:lstStyle>
          <a:p>
            <a:pPr/>
            <a:r>
              <a:t>AYBÜ CİGRE TOPLULUĞU</a:t>
            </a:r>
          </a:p>
        </p:txBody>
      </p:sp>
      <p:sp>
        <p:nvSpPr>
          <p:cNvPr id="67" name="Text 31"/>
          <p:cNvSpPr txBox="1"/>
          <p:nvPr/>
        </p:nvSpPr>
        <p:spPr>
          <a:xfrm>
            <a:off x="3566159" y="2695379"/>
            <a:ext cx="5029201" cy="369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1300">
                <a:solidFill>
                  <a:srgbClr val="4A7A52"/>
                </a:solidFill>
              </a:defRPr>
            </a:pPr>
            <a:r>
              <a:t>Ankara Yıldırım Beyazıt Üniversitesi</a:t>
            </a:r>
          </a:p>
          <a:p>
            <a:pPr algn="ctr">
              <a:defRPr sz="1300">
                <a:solidFill>
                  <a:srgbClr val="4A7A52"/>
                </a:solidFill>
              </a:defRPr>
            </a:pPr>
            <a:r>
              <a:t>Öğrenci Topluluğu</a:t>
            </a:r>
          </a:p>
        </p:txBody>
      </p:sp>
      <p:sp>
        <p:nvSpPr>
          <p:cNvPr id="68" name="Shape 32"/>
          <p:cNvSpPr/>
          <p:nvPr/>
        </p:nvSpPr>
        <p:spPr>
          <a:xfrm>
            <a:off x="5394959" y="3305043"/>
            <a:ext cx="1371601" cy="4572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Text 33"/>
          <p:cNvSpPr txBox="1"/>
          <p:nvPr/>
        </p:nvSpPr>
        <p:spPr>
          <a:xfrm>
            <a:off x="3566159" y="3590466"/>
            <a:ext cx="50292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1100">
                <a:solidFill>
                  <a:srgbClr val="4CAF50"/>
                </a:solidFill>
              </a:defRPr>
            </a:lvl1pPr>
          </a:lstStyle>
          <a:p>
            <a:pPr/>
            <a:r>
              <a:t>Nesil Değişir, Güç Devam Eder</a:t>
            </a:r>
          </a:p>
        </p:txBody>
      </p:sp>
      <p:sp>
        <p:nvSpPr>
          <p:cNvPr id="70" name="Shape 34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3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7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CİGRE NEDİR?</a:t>
            </a:r>
          </a:p>
        </p:txBody>
      </p:sp>
      <p:sp>
        <p:nvSpPr>
          <p:cNvPr id="76" name="Text 3"/>
          <p:cNvSpPr txBox="1"/>
          <p:nvPr/>
        </p:nvSpPr>
        <p:spPr>
          <a:xfrm>
            <a:off x="960119" y="755826"/>
            <a:ext cx="77724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8E6C9"/>
                </a:solidFill>
              </a:defRPr>
            </a:lvl1pPr>
          </a:lstStyle>
          <a:p>
            <a:pPr/>
            <a:r>
              <a:t>Conseil International des Grands Réseaux Électriques</a:t>
            </a:r>
          </a:p>
        </p:txBody>
      </p:sp>
      <p:sp>
        <p:nvSpPr>
          <p:cNvPr id="77" name="Shape 4"/>
          <p:cNvSpPr/>
          <p:nvPr/>
        </p:nvSpPr>
        <p:spPr>
          <a:xfrm>
            <a:off x="457199" y="1280160"/>
            <a:ext cx="2468882" cy="1371601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  <a:effectLst>
            <a:outerShdw sx="100000" sy="100000" kx="0" ky="0" algn="b" rotWithShape="0" blurRad="127000" dist="38100" dir="81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4359" y="1371600"/>
            <a:ext cx="320041" cy="320041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ext 5"/>
          <p:cNvSpPr txBox="1"/>
          <p:nvPr/>
        </p:nvSpPr>
        <p:spPr>
          <a:xfrm>
            <a:off x="457199" y="1835021"/>
            <a:ext cx="2468882" cy="35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800">
                <a:solidFill>
                  <a:srgbClr val="4CAF50"/>
                </a:solidFill>
              </a:defRPr>
            </a:lvl1pPr>
          </a:lstStyle>
          <a:p>
            <a:pPr/>
            <a:r>
              <a:t>1921</a:t>
            </a:r>
          </a:p>
        </p:txBody>
      </p:sp>
      <p:sp>
        <p:nvSpPr>
          <p:cNvPr id="80" name="Text 6"/>
          <p:cNvSpPr txBox="1"/>
          <p:nvPr/>
        </p:nvSpPr>
        <p:spPr>
          <a:xfrm>
            <a:off x="457199" y="2344727"/>
            <a:ext cx="246888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Kuruluş Yılı</a:t>
            </a:r>
          </a:p>
        </p:txBody>
      </p:sp>
      <p:sp>
        <p:nvSpPr>
          <p:cNvPr id="81" name="Shape 7"/>
          <p:cNvSpPr/>
          <p:nvPr/>
        </p:nvSpPr>
        <p:spPr>
          <a:xfrm>
            <a:off x="3291840" y="1280160"/>
            <a:ext cx="2468881" cy="1371601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  <a:effectLst>
            <a:outerShdw sx="100000" sy="100000" kx="0" ky="0" algn="b" rotWithShape="0" blurRad="127000" dist="38100" dir="81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82" name="Image 2" descr="Imag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9000" y="1371600"/>
            <a:ext cx="320041" cy="32004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ext 8"/>
          <p:cNvSpPr txBox="1"/>
          <p:nvPr/>
        </p:nvSpPr>
        <p:spPr>
          <a:xfrm>
            <a:off x="3291840" y="1835021"/>
            <a:ext cx="2468881" cy="35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800">
                <a:solidFill>
                  <a:srgbClr val="4CAF50"/>
                </a:solidFill>
              </a:defRPr>
            </a:lvl1pPr>
          </a:lstStyle>
          <a:p>
            <a:pPr/>
            <a:r>
              <a:t>90+</a:t>
            </a:r>
          </a:p>
        </p:txBody>
      </p:sp>
      <p:sp>
        <p:nvSpPr>
          <p:cNvPr id="84" name="Text 9"/>
          <p:cNvSpPr txBox="1"/>
          <p:nvPr/>
        </p:nvSpPr>
        <p:spPr>
          <a:xfrm>
            <a:off x="3291840" y="2344727"/>
            <a:ext cx="246888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Ülke</a:t>
            </a:r>
          </a:p>
        </p:txBody>
      </p:sp>
      <p:sp>
        <p:nvSpPr>
          <p:cNvPr id="85" name="Shape 10"/>
          <p:cNvSpPr/>
          <p:nvPr/>
        </p:nvSpPr>
        <p:spPr>
          <a:xfrm>
            <a:off x="6126479" y="1280160"/>
            <a:ext cx="2468882" cy="1371601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  <a:effectLst>
            <a:outerShdw sx="100000" sy="100000" kx="0" ky="0" algn="b" rotWithShape="0" blurRad="127000" dist="38100" dir="8100000">
              <a:srgbClr val="000000">
                <a:alpha val="12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86" name="Image 3" descr="Imag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63640" y="1371600"/>
            <a:ext cx="320041" cy="320041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Text 11"/>
          <p:cNvSpPr txBox="1"/>
          <p:nvPr/>
        </p:nvSpPr>
        <p:spPr>
          <a:xfrm>
            <a:off x="6126479" y="1835021"/>
            <a:ext cx="2468882" cy="35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800">
                <a:solidFill>
                  <a:srgbClr val="4CAF50"/>
                </a:solidFill>
              </a:defRPr>
            </a:lvl1pPr>
          </a:lstStyle>
          <a:p>
            <a:pPr/>
            <a:r>
              <a:t>17.500+</a:t>
            </a:r>
          </a:p>
        </p:txBody>
      </p:sp>
      <p:sp>
        <p:nvSpPr>
          <p:cNvPr id="88" name="Text 12"/>
          <p:cNvSpPr txBox="1"/>
          <p:nvPr/>
        </p:nvSpPr>
        <p:spPr>
          <a:xfrm>
            <a:off x="6126479" y="2344727"/>
            <a:ext cx="2468882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Üye</a:t>
            </a:r>
          </a:p>
        </p:txBody>
      </p:sp>
      <p:sp>
        <p:nvSpPr>
          <p:cNvPr id="89" name="Shape 13"/>
          <p:cNvSpPr/>
          <p:nvPr/>
        </p:nvSpPr>
        <p:spPr>
          <a:xfrm>
            <a:off x="457200" y="2834639"/>
            <a:ext cx="8229600" cy="182880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0" name="Text 14"/>
          <p:cNvSpPr txBox="1"/>
          <p:nvPr/>
        </p:nvSpPr>
        <p:spPr>
          <a:xfrm>
            <a:off x="640079" y="3360858"/>
            <a:ext cx="7863842" cy="776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1A5C2A"/>
                </a:solidFill>
              </a:defRPr>
            </a:lvl1pPr>
          </a:lstStyle>
          <a:p>
            <a:pPr/>
            <a:r>
              <a:t>CİGRE, elektrik güç sistemleri alanının en köklü ve prestijli uluslararası sivil toplum kuruluşudur. Dünya genelinde 61 ülkede ulusal komitesi bulunmakta; enerji üretimi, iletimi ve dağıtımı alanlarında uzmanları bir araya getirmektedir. Bilgi paylaşımı, teknik standartlar ve uluslararası işbirliği misyonuyla hareket eden CİGRE, elektrik sektörünün geleceğini şekillendiren en önemli platformlardan biridir.</a:t>
            </a:r>
          </a:p>
        </p:txBody>
      </p:sp>
      <p:sp>
        <p:nvSpPr>
          <p:cNvPr id="91" name="Shape 15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4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9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CİGRE TÜRKİYE'DE</a:t>
            </a:r>
          </a:p>
        </p:txBody>
      </p:sp>
      <p:sp>
        <p:nvSpPr>
          <p:cNvPr id="97" name="Text 3"/>
          <p:cNvSpPr txBox="1"/>
          <p:nvPr/>
        </p:nvSpPr>
        <p:spPr>
          <a:xfrm>
            <a:off x="960119" y="755826"/>
            <a:ext cx="77724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8E6C9"/>
                </a:solidFill>
              </a:defRPr>
            </a:lvl1pPr>
          </a:lstStyle>
          <a:p>
            <a:pPr/>
            <a:r>
              <a:t>Ulusal Komite &amp; NGN</a:t>
            </a:r>
          </a:p>
        </p:txBody>
      </p:sp>
      <p:sp>
        <p:nvSpPr>
          <p:cNvPr id="98" name="Shape 4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9" name="Shape 5"/>
          <p:cNvSpPr/>
          <p:nvPr/>
        </p:nvSpPr>
        <p:spPr>
          <a:xfrm>
            <a:off x="457200" y="1325880"/>
            <a:ext cx="73153" cy="100584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00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080" y="1435608"/>
            <a:ext cx="365761" cy="365761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ext 6"/>
          <p:cNvSpPr txBox="1"/>
          <p:nvPr/>
        </p:nvSpPr>
        <p:spPr>
          <a:xfrm>
            <a:off x="1097280" y="1478088"/>
            <a:ext cx="9144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A5C2A"/>
                </a:solidFill>
              </a:defRPr>
            </a:lvl1pPr>
          </a:lstStyle>
          <a:p>
            <a:pPr/>
            <a:r>
              <a:t>2014</a:t>
            </a:r>
          </a:p>
        </p:txBody>
      </p:sp>
      <p:sp>
        <p:nvSpPr>
          <p:cNvPr id="102" name="Text 7"/>
          <p:cNvSpPr txBox="1"/>
          <p:nvPr/>
        </p:nvSpPr>
        <p:spPr>
          <a:xfrm>
            <a:off x="2103120" y="1732079"/>
            <a:ext cx="64008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CİGRE Türkiye Ulusal Komitesi, Ağustos 2014'te TESAB çatısı altında kuruldu.</a:t>
            </a:r>
          </a:p>
        </p:txBody>
      </p:sp>
      <p:sp>
        <p:nvSpPr>
          <p:cNvPr id="103" name="Shape 8"/>
          <p:cNvSpPr/>
          <p:nvPr/>
        </p:nvSpPr>
        <p:spPr>
          <a:xfrm>
            <a:off x="457200" y="2514600"/>
            <a:ext cx="8229600" cy="1005839"/>
          </a:xfrm>
          <a:prstGeom prst="rect">
            <a:avLst/>
          </a:prstGeom>
          <a:solidFill>
            <a:srgbClr val="E8F5E9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4" name="Shape 9"/>
          <p:cNvSpPr/>
          <p:nvPr/>
        </p:nvSpPr>
        <p:spPr>
          <a:xfrm>
            <a:off x="457200" y="2514600"/>
            <a:ext cx="73153" cy="1005839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05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080" y="2624327"/>
            <a:ext cx="365761" cy="365761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Text 10"/>
          <p:cNvSpPr txBox="1"/>
          <p:nvPr/>
        </p:nvSpPr>
        <p:spPr>
          <a:xfrm>
            <a:off x="1097280" y="2666808"/>
            <a:ext cx="9144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A5C2A"/>
                </a:solidFill>
              </a:defRPr>
            </a:lvl1pPr>
          </a:lstStyle>
          <a:p>
            <a:pPr/>
            <a:r>
              <a:t>NGN</a:t>
            </a:r>
          </a:p>
        </p:txBody>
      </p:sp>
      <p:sp>
        <p:nvSpPr>
          <p:cNvPr id="107" name="Text 11"/>
          <p:cNvSpPr txBox="1"/>
          <p:nvPr/>
        </p:nvSpPr>
        <p:spPr>
          <a:xfrm>
            <a:off x="2103120" y="2825549"/>
            <a:ext cx="6400801" cy="347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Next Generation Network (NGN) kapsamında Türkiye genelinde üniversitelerde öğrenci kulüpleri oluşturulmaya başlandı.</a:t>
            </a:r>
          </a:p>
        </p:txBody>
      </p:sp>
      <p:sp>
        <p:nvSpPr>
          <p:cNvPr id="108" name="Shape 12"/>
          <p:cNvSpPr/>
          <p:nvPr/>
        </p:nvSpPr>
        <p:spPr>
          <a:xfrm>
            <a:off x="457200" y="3703320"/>
            <a:ext cx="8229600" cy="1005840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9" name="Shape 13"/>
          <p:cNvSpPr/>
          <p:nvPr/>
        </p:nvSpPr>
        <p:spPr>
          <a:xfrm>
            <a:off x="457200" y="3703320"/>
            <a:ext cx="73153" cy="100584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10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0080" y="3813047"/>
            <a:ext cx="365761" cy="365761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14"/>
          <p:cNvSpPr txBox="1"/>
          <p:nvPr/>
        </p:nvSpPr>
        <p:spPr>
          <a:xfrm>
            <a:off x="1097280" y="3855528"/>
            <a:ext cx="9144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400">
                <a:solidFill>
                  <a:srgbClr val="1A5C2A"/>
                </a:solidFill>
              </a:defRPr>
            </a:lvl1pPr>
          </a:lstStyle>
          <a:p>
            <a:pPr/>
            <a:r>
              <a:t>Bugün</a:t>
            </a:r>
          </a:p>
        </p:txBody>
      </p:sp>
      <p:sp>
        <p:nvSpPr>
          <p:cNvPr id="112" name="Text 15"/>
          <p:cNvSpPr txBox="1"/>
          <p:nvPr/>
        </p:nvSpPr>
        <p:spPr>
          <a:xfrm>
            <a:off x="2103120" y="4109519"/>
            <a:ext cx="64008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Türkiye'nin dört bir yanındaki üniversitelerde aktif CİGRE öğrenci toplulukları faaliyet göstermektedir.</a:t>
            </a:r>
          </a:p>
        </p:txBody>
      </p:sp>
      <p:sp>
        <p:nvSpPr>
          <p:cNvPr id="113" name="Shape 16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3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6" name="Text 1"/>
          <p:cNvSpPr txBox="1"/>
          <p:nvPr/>
        </p:nvSpPr>
        <p:spPr>
          <a:xfrm>
            <a:off x="457200" y="358626"/>
            <a:ext cx="8229600" cy="654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5200">
                <a:solidFill>
                  <a:srgbClr val="4CAF50"/>
                </a:solidFill>
              </a:defRPr>
            </a:lvl1pPr>
          </a:lstStyle>
          <a:p>
            <a:pPr/>
            <a:r>
              <a:t>NGN</a:t>
            </a:r>
          </a:p>
        </p:txBody>
      </p:sp>
      <p:sp>
        <p:nvSpPr>
          <p:cNvPr id="117" name="Text 2"/>
          <p:cNvSpPr txBox="1"/>
          <p:nvPr/>
        </p:nvSpPr>
        <p:spPr>
          <a:xfrm>
            <a:off x="457200" y="1186882"/>
            <a:ext cx="8229600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500">
                <a:solidFill>
                  <a:srgbClr val="C8E6C9"/>
                </a:solidFill>
              </a:defRPr>
            </a:lvl1pPr>
          </a:lstStyle>
          <a:p>
            <a:pPr/>
            <a:r>
              <a:t>Next Generation Network  —  Gelecek Nesil Ağı</a:t>
            </a:r>
          </a:p>
        </p:txBody>
      </p:sp>
      <p:sp>
        <p:nvSpPr>
          <p:cNvPr id="118" name="Shape 3"/>
          <p:cNvSpPr/>
          <p:nvPr/>
        </p:nvSpPr>
        <p:spPr>
          <a:xfrm>
            <a:off x="457199" y="1737360"/>
            <a:ext cx="2560322" cy="2560321"/>
          </a:xfrm>
          <a:prstGeom prst="rect">
            <a:avLst/>
          </a:prstGeom>
          <a:solidFill>
            <a:srgbClr val="1A5C2A"/>
          </a:solidFill>
          <a:ln w="1905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1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8760" y="19202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 4"/>
          <p:cNvSpPr txBox="1"/>
          <p:nvPr/>
        </p:nvSpPr>
        <p:spPr>
          <a:xfrm>
            <a:off x="457199" y="2625660"/>
            <a:ext cx="2560322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400">
                <a:solidFill>
                  <a:srgbClr val="4CAF50"/>
                </a:solidFill>
              </a:defRPr>
            </a:lvl1pPr>
          </a:lstStyle>
          <a:p>
            <a:pPr/>
            <a:r>
              <a:t>35 Yaş Altı</a:t>
            </a:r>
          </a:p>
        </p:txBody>
      </p:sp>
      <p:sp>
        <p:nvSpPr>
          <p:cNvPr id="121" name="Text 5"/>
          <p:cNvSpPr txBox="1"/>
          <p:nvPr/>
        </p:nvSpPr>
        <p:spPr>
          <a:xfrm>
            <a:off x="594359" y="3416476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Genç mühendis ve öğrencilere özel uluslararası ağ platformu</a:t>
            </a:r>
          </a:p>
        </p:txBody>
      </p:sp>
      <p:sp>
        <p:nvSpPr>
          <p:cNvPr id="122" name="Shape 6"/>
          <p:cNvSpPr/>
          <p:nvPr/>
        </p:nvSpPr>
        <p:spPr>
          <a:xfrm>
            <a:off x="3337559" y="1737360"/>
            <a:ext cx="2560321" cy="2560321"/>
          </a:xfrm>
          <a:prstGeom prst="rect">
            <a:avLst/>
          </a:prstGeom>
          <a:solidFill>
            <a:srgbClr val="1A5C2A"/>
          </a:solidFill>
          <a:ln w="1905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23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89120" y="19202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Text 7"/>
          <p:cNvSpPr txBox="1"/>
          <p:nvPr/>
        </p:nvSpPr>
        <p:spPr>
          <a:xfrm>
            <a:off x="3337559" y="2625660"/>
            <a:ext cx="256032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400">
                <a:solidFill>
                  <a:srgbClr val="4CAF50"/>
                </a:solidFill>
              </a:defRPr>
            </a:lvl1pPr>
          </a:lstStyle>
          <a:p>
            <a:pPr/>
            <a:r>
              <a:t>Teknik Büyüme</a:t>
            </a:r>
          </a:p>
        </p:txBody>
      </p:sp>
      <p:sp>
        <p:nvSpPr>
          <p:cNvPr id="125" name="Text 8"/>
          <p:cNvSpPr txBox="1"/>
          <p:nvPr/>
        </p:nvSpPr>
        <p:spPr>
          <a:xfrm>
            <a:off x="3474720" y="3416476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Seminerler, konferanslar ve atölyelerle mesleki gelişim</a:t>
            </a:r>
          </a:p>
        </p:txBody>
      </p:sp>
      <p:sp>
        <p:nvSpPr>
          <p:cNvPr id="126" name="Shape 9"/>
          <p:cNvSpPr/>
          <p:nvPr/>
        </p:nvSpPr>
        <p:spPr>
          <a:xfrm>
            <a:off x="6217920" y="1737360"/>
            <a:ext cx="2560321" cy="2560321"/>
          </a:xfrm>
          <a:prstGeom prst="rect">
            <a:avLst/>
          </a:prstGeom>
          <a:solidFill>
            <a:srgbClr val="1A5C2A"/>
          </a:solidFill>
          <a:ln w="1905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27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69480" y="19202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ext 10"/>
          <p:cNvSpPr txBox="1"/>
          <p:nvPr/>
        </p:nvSpPr>
        <p:spPr>
          <a:xfrm>
            <a:off x="6217920" y="2625660"/>
            <a:ext cx="256032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400">
                <a:solidFill>
                  <a:srgbClr val="4CAF50"/>
                </a:solidFill>
              </a:defRPr>
            </a:lvl1pPr>
          </a:lstStyle>
          <a:p>
            <a:pPr/>
            <a:r>
              <a:t>Ağ Kurma</a:t>
            </a:r>
          </a:p>
        </p:txBody>
      </p:sp>
      <p:sp>
        <p:nvSpPr>
          <p:cNvPr id="129" name="Text 11"/>
          <p:cNvSpPr txBox="1"/>
          <p:nvPr/>
        </p:nvSpPr>
        <p:spPr>
          <a:xfrm>
            <a:off x="6355079" y="3416476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Sektör liderleri ve akranlarla bağlantı kurma fırsatı</a:t>
            </a:r>
          </a:p>
        </p:txBody>
      </p:sp>
      <p:sp>
        <p:nvSpPr>
          <p:cNvPr id="130" name="Shape 12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3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3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AYBÜ CİGRE TOPLULUĞU KİMDİR?</a:t>
            </a:r>
          </a:p>
        </p:txBody>
      </p:sp>
      <p:sp>
        <p:nvSpPr>
          <p:cNvPr id="136" name="Text 3"/>
          <p:cNvSpPr txBox="1"/>
          <p:nvPr/>
        </p:nvSpPr>
        <p:spPr>
          <a:xfrm>
            <a:off x="960119" y="755826"/>
            <a:ext cx="77724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C8E6C9"/>
                </a:solidFill>
              </a:defRPr>
            </a:lvl1pPr>
          </a:lstStyle>
          <a:p>
            <a:pPr/>
            <a:r>
              <a:t>Ankara Yıldırım Beyazıt Üniversitesi Öğrenci Topluluğu</a:t>
            </a:r>
          </a:p>
        </p:txBody>
      </p:sp>
      <p:sp>
        <p:nvSpPr>
          <p:cNvPr id="137" name="Shape 4"/>
          <p:cNvSpPr/>
          <p:nvPr/>
        </p:nvSpPr>
        <p:spPr>
          <a:xfrm>
            <a:off x="457200" y="1280160"/>
            <a:ext cx="5029200" cy="347472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Shape 5"/>
          <p:cNvSpPr/>
          <p:nvPr/>
        </p:nvSpPr>
        <p:spPr>
          <a:xfrm>
            <a:off x="457200" y="1280160"/>
            <a:ext cx="73153" cy="347472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6"/>
          <p:cNvSpPr txBox="1"/>
          <p:nvPr/>
        </p:nvSpPr>
        <p:spPr>
          <a:xfrm>
            <a:off x="685799" y="1689539"/>
            <a:ext cx="4663442" cy="369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1A5C2A"/>
                </a:solidFill>
              </a:defRPr>
            </a:lvl1pPr>
          </a:lstStyle>
          <a:p>
            <a:pPr/>
            <a:r>
              <a:t>AYBÜ CİGRE, Ankara Yıldırım Beyazıt Üniversitesi bünyesinde faaliyet gösteren resmi bir öğrenci topluluğudur.</a:t>
            </a:r>
          </a:p>
        </p:txBody>
      </p:sp>
      <p:sp>
        <p:nvSpPr>
          <p:cNvPr id="140" name="Text 7"/>
          <p:cNvSpPr txBox="1"/>
          <p:nvPr/>
        </p:nvSpPr>
        <p:spPr>
          <a:xfrm>
            <a:off x="685799" y="2649659"/>
            <a:ext cx="4663442" cy="369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1A5C2A"/>
                </a:solidFill>
              </a:defRPr>
            </a:lvl1pPr>
          </a:lstStyle>
          <a:p>
            <a:pPr/>
            <a:r>
              <a:t>CİGRE'nin NGN (Next Generation Network) çerçevesinde Türkiye genelinde üniversitelerde kurulan öğrenci kulüplerinden biridir.</a:t>
            </a:r>
          </a:p>
        </p:txBody>
      </p:sp>
      <p:sp>
        <p:nvSpPr>
          <p:cNvPr id="141" name="Text 8"/>
          <p:cNvSpPr txBox="1"/>
          <p:nvPr/>
        </p:nvSpPr>
        <p:spPr>
          <a:xfrm>
            <a:off x="685799" y="3668198"/>
            <a:ext cx="4663442" cy="57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1A5C2A"/>
                </a:solidFill>
              </a:defRPr>
            </a:lvl1pPr>
          </a:lstStyle>
          <a:p>
            <a:pPr/>
            <a:r>
              <a:t>Enerji sistemleri ve elektrik-elektronik mühendisliği alanında öğrencileri bir araya getirerek Türkiye’nin enerji geleceğine katkı sunacak genç mühendis adaylarını yetiştirmeyi hedeflemektedir.</a:t>
            </a:r>
          </a:p>
        </p:txBody>
      </p:sp>
      <p:sp>
        <p:nvSpPr>
          <p:cNvPr id="142" name="Shape 9"/>
          <p:cNvSpPr/>
          <p:nvPr/>
        </p:nvSpPr>
        <p:spPr>
          <a:xfrm>
            <a:off x="5760720" y="1280160"/>
            <a:ext cx="2926081" cy="3474721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43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58000" y="1463039"/>
            <a:ext cx="640081" cy="64008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 10"/>
          <p:cNvSpPr txBox="1"/>
          <p:nvPr/>
        </p:nvSpPr>
        <p:spPr>
          <a:xfrm>
            <a:off x="5760720" y="2294059"/>
            <a:ext cx="2926081" cy="166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Odak Alanlarımız</a:t>
            </a:r>
          </a:p>
        </p:txBody>
      </p:sp>
      <p:sp>
        <p:nvSpPr>
          <p:cNvPr id="145" name="Shape 11"/>
          <p:cNvSpPr/>
          <p:nvPr/>
        </p:nvSpPr>
        <p:spPr>
          <a:xfrm>
            <a:off x="5943600" y="2697479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6" name="Text 12"/>
          <p:cNvSpPr txBox="1"/>
          <p:nvPr/>
        </p:nvSpPr>
        <p:spPr>
          <a:xfrm>
            <a:off x="6217920" y="2728775"/>
            <a:ext cx="22860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Elektrik Güç Sistemleri</a:t>
            </a:r>
          </a:p>
        </p:txBody>
      </p:sp>
      <p:sp>
        <p:nvSpPr>
          <p:cNvPr id="147" name="Shape 13"/>
          <p:cNvSpPr/>
          <p:nvPr/>
        </p:nvSpPr>
        <p:spPr>
          <a:xfrm>
            <a:off x="5943600" y="3172967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8" name="Text 14"/>
          <p:cNvSpPr txBox="1"/>
          <p:nvPr/>
        </p:nvSpPr>
        <p:spPr>
          <a:xfrm>
            <a:off x="6217920" y="3204263"/>
            <a:ext cx="22860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Yenilenebilir Enerji</a:t>
            </a:r>
          </a:p>
        </p:txBody>
      </p:sp>
      <p:sp>
        <p:nvSpPr>
          <p:cNvPr id="149" name="Shape 15"/>
          <p:cNvSpPr/>
          <p:nvPr/>
        </p:nvSpPr>
        <p:spPr>
          <a:xfrm>
            <a:off x="5943600" y="3648455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0" name="Text 16"/>
          <p:cNvSpPr txBox="1"/>
          <p:nvPr/>
        </p:nvSpPr>
        <p:spPr>
          <a:xfrm>
            <a:off x="6217920" y="3679751"/>
            <a:ext cx="22860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Akıllı Şebekeler</a:t>
            </a:r>
          </a:p>
        </p:txBody>
      </p:sp>
      <p:sp>
        <p:nvSpPr>
          <p:cNvPr id="151" name="Shape 17"/>
          <p:cNvSpPr/>
          <p:nvPr/>
        </p:nvSpPr>
        <p:spPr>
          <a:xfrm>
            <a:off x="5943600" y="4123944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2" name="Text 18"/>
          <p:cNvSpPr txBox="1"/>
          <p:nvPr/>
        </p:nvSpPr>
        <p:spPr>
          <a:xfrm>
            <a:off x="6217920" y="4155239"/>
            <a:ext cx="228600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Enerji Politikaları</a:t>
            </a:r>
          </a:p>
        </p:txBody>
      </p:sp>
      <p:sp>
        <p:nvSpPr>
          <p:cNvPr id="153" name="Shape 1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3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6" name="Shape 1"/>
          <p:cNvSpPr/>
          <p:nvPr/>
        </p:nvSpPr>
        <p:spPr>
          <a:xfrm>
            <a:off x="5029200" y="457200"/>
            <a:ext cx="4572000" cy="4572000"/>
          </a:xfrm>
          <a:prstGeom prst="ellipse">
            <a:avLst/>
          </a:prstGeom>
          <a:solidFill>
            <a:srgbClr val="1A5C2A">
              <a:alpha val="50000"/>
            </a:srgbClr>
          </a:solidFill>
          <a:ln w="12700">
            <a:solidFill>
              <a:srgbClr val="4CAF50">
                <a:alpha val="3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5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320040"/>
            <a:ext cx="502921" cy="50292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Text 2"/>
          <p:cNvSpPr txBox="1"/>
          <p:nvPr/>
        </p:nvSpPr>
        <p:spPr>
          <a:xfrm>
            <a:off x="960119" y="402697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4CAF50"/>
                </a:solidFill>
              </a:defRPr>
            </a:lvl1pPr>
          </a:lstStyle>
          <a:p>
            <a:pPr/>
            <a:r>
              <a:t>VİZYONUMUZ</a:t>
            </a:r>
          </a:p>
        </p:txBody>
      </p:sp>
      <p:sp>
        <p:nvSpPr>
          <p:cNvPr id="159" name="Shape 3"/>
          <p:cNvSpPr/>
          <p:nvPr/>
        </p:nvSpPr>
        <p:spPr>
          <a:xfrm>
            <a:off x="457200" y="1005839"/>
            <a:ext cx="73153" cy="320040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0" name="Text 4"/>
          <p:cNvSpPr txBox="1"/>
          <p:nvPr/>
        </p:nvSpPr>
        <p:spPr>
          <a:xfrm>
            <a:off x="731519" y="1312743"/>
            <a:ext cx="77724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/>
            <a:r>
              <a:t>Yeni nesil güç sistemi uzmanlarını CİGRE dünyasıyla buluşturmak;</a:t>
            </a:r>
          </a:p>
        </p:txBody>
      </p:sp>
      <p:sp>
        <p:nvSpPr>
          <p:cNvPr id="161" name="Text 5"/>
          <p:cNvSpPr txBox="1"/>
          <p:nvPr/>
        </p:nvSpPr>
        <p:spPr>
          <a:xfrm>
            <a:off x="731519" y="2008703"/>
            <a:ext cx="7772401" cy="463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C8E6C9"/>
                </a:solidFill>
              </a:defRPr>
            </a:lvl1pPr>
          </a:lstStyle>
          <a:p>
            <a:pPr/>
            <a:r>
              <a:t>Genç mühendislere sürekli değişen enerji sektöründe güçlü, istikrarlı ve ilham verici bir rehberlik sunmak.</a:t>
            </a:r>
          </a:p>
        </p:txBody>
      </p:sp>
      <p:sp>
        <p:nvSpPr>
          <p:cNvPr id="162" name="Shape 6"/>
          <p:cNvSpPr/>
          <p:nvPr/>
        </p:nvSpPr>
        <p:spPr>
          <a:xfrm>
            <a:off x="457200" y="2788920"/>
            <a:ext cx="8229600" cy="36577"/>
          </a:xfrm>
          <a:prstGeom prst="rect">
            <a:avLst/>
          </a:prstGeom>
          <a:solidFill>
            <a:srgbClr val="4CAF50">
              <a:alpha val="40000"/>
            </a:srgbClr>
          </a:solidFill>
          <a:ln w="12700">
            <a:solidFill>
              <a:srgbClr val="4CAF50">
                <a:alpha val="4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3" name="Text 7"/>
          <p:cNvSpPr txBox="1"/>
          <p:nvPr/>
        </p:nvSpPr>
        <p:spPr>
          <a:xfrm>
            <a:off x="731519" y="3025578"/>
            <a:ext cx="777240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AYBÜ CİGRE Özelinde:</a:t>
            </a:r>
          </a:p>
        </p:txBody>
      </p:sp>
      <p:sp>
        <p:nvSpPr>
          <p:cNvPr id="164" name="Text 8"/>
          <p:cNvSpPr txBox="1"/>
          <p:nvPr/>
        </p:nvSpPr>
        <p:spPr>
          <a:xfrm>
            <a:off x="731519" y="3609778"/>
            <a:ext cx="7772401" cy="369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/>
            <a:r>
              <a:t>AYBÜ'yü Türkiye'nin enerji alanında öncü öğrenci topluluklarından biri haline getirmek ve öğrencileri ulusal &amp; uluslararası güç sistemleri platformlarında aktif birer aktör olarak konumlandırmak.</a:t>
            </a:r>
          </a:p>
        </p:txBody>
      </p:sp>
      <p:sp>
        <p:nvSpPr>
          <p:cNvPr id="165" name="Shape 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8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6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MİSYONUMUZ</a:t>
            </a:r>
          </a:p>
        </p:txBody>
      </p:sp>
      <p:sp>
        <p:nvSpPr>
          <p:cNvPr id="171" name="Shape 3"/>
          <p:cNvSpPr/>
          <p:nvPr/>
        </p:nvSpPr>
        <p:spPr>
          <a:xfrm>
            <a:off x="457200" y="1234439"/>
            <a:ext cx="8229600" cy="100584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2" name="Text 4"/>
          <p:cNvSpPr txBox="1"/>
          <p:nvPr/>
        </p:nvSpPr>
        <p:spPr>
          <a:xfrm>
            <a:off x="640079" y="1524947"/>
            <a:ext cx="7863842" cy="369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/>
            <a:r>
              <a:t>Öğrenciler ve 35 yaş altı genç üyeler için teknik büyüme, ağ oluşturma ve liderlik becerileri için fırsatlar sunarak yeni nesil güç sistemi uzmanlarını desteklemek.</a:t>
            </a:r>
          </a:p>
        </p:txBody>
      </p:sp>
      <p:sp>
        <p:nvSpPr>
          <p:cNvPr id="173" name="Shape 5"/>
          <p:cNvSpPr/>
          <p:nvPr/>
        </p:nvSpPr>
        <p:spPr>
          <a:xfrm>
            <a:off x="457200" y="2423160"/>
            <a:ext cx="1920240" cy="2377440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4" name="Shape 6"/>
          <p:cNvSpPr/>
          <p:nvPr/>
        </p:nvSpPr>
        <p:spPr>
          <a:xfrm>
            <a:off x="457200" y="2423160"/>
            <a:ext cx="1920240" cy="73153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75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8719" y="26060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 7"/>
          <p:cNvSpPr txBox="1"/>
          <p:nvPr/>
        </p:nvSpPr>
        <p:spPr>
          <a:xfrm>
            <a:off x="457200" y="3304847"/>
            <a:ext cx="192024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Konferanslar</a:t>
            </a:r>
          </a:p>
        </p:txBody>
      </p:sp>
      <p:sp>
        <p:nvSpPr>
          <p:cNvPr id="177" name="Text 8"/>
          <p:cNvSpPr txBox="1"/>
          <p:nvPr/>
        </p:nvSpPr>
        <p:spPr>
          <a:xfrm>
            <a:off x="548640" y="4010836"/>
            <a:ext cx="173736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Ulusal &amp; uluslararası konferans ve seminerler</a:t>
            </a:r>
          </a:p>
        </p:txBody>
      </p:sp>
      <p:sp>
        <p:nvSpPr>
          <p:cNvPr id="178" name="Shape 9"/>
          <p:cNvSpPr/>
          <p:nvPr/>
        </p:nvSpPr>
        <p:spPr>
          <a:xfrm>
            <a:off x="2560320" y="2423160"/>
            <a:ext cx="1920241" cy="2377440"/>
          </a:xfrm>
          <a:prstGeom prst="rect">
            <a:avLst/>
          </a:prstGeom>
          <a:solidFill>
            <a:srgbClr val="E8F5E9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9" name="Shape 10"/>
          <p:cNvSpPr/>
          <p:nvPr/>
        </p:nvSpPr>
        <p:spPr>
          <a:xfrm>
            <a:off x="2560320" y="2423160"/>
            <a:ext cx="1920241" cy="73153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80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91840" y="26060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Text 11"/>
          <p:cNvSpPr txBox="1"/>
          <p:nvPr/>
        </p:nvSpPr>
        <p:spPr>
          <a:xfrm>
            <a:off x="2560320" y="3304847"/>
            <a:ext cx="192024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Seminerler</a:t>
            </a:r>
          </a:p>
        </p:txBody>
      </p:sp>
      <p:sp>
        <p:nvSpPr>
          <p:cNvPr id="182" name="Text 12"/>
          <p:cNvSpPr txBox="1"/>
          <p:nvPr/>
        </p:nvSpPr>
        <p:spPr>
          <a:xfrm>
            <a:off x="2651760" y="4010836"/>
            <a:ext cx="173736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Sektör uzmanlarıyla teknik bilgi paylaşımı</a:t>
            </a:r>
          </a:p>
        </p:txBody>
      </p:sp>
      <p:sp>
        <p:nvSpPr>
          <p:cNvPr id="183" name="Shape 13"/>
          <p:cNvSpPr/>
          <p:nvPr/>
        </p:nvSpPr>
        <p:spPr>
          <a:xfrm>
            <a:off x="4663440" y="2423160"/>
            <a:ext cx="1920241" cy="2377440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4" name="Shape 14"/>
          <p:cNvSpPr/>
          <p:nvPr/>
        </p:nvSpPr>
        <p:spPr>
          <a:xfrm>
            <a:off x="4663440" y="2423160"/>
            <a:ext cx="1920241" cy="73153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85" name="Image 3" descr="Imag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94959" y="26060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 15"/>
          <p:cNvSpPr txBox="1"/>
          <p:nvPr/>
        </p:nvSpPr>
        <p:spPr>
          <a:xfrm>
            <a:off x="4663440" y="3304847"/>
            <a:ext cx="192024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Teknik Geziler</a:t>
            </a:r>
          </a:p>
        </p:txBody>
      </p:sp>
      <p:sp>
        <p:nvSpPr>
          <p:cNvPr id="187" name="Text 16"/>
          <p:cNvSpPr txBox="1"/>
          <p:nvPr/>
        </p:nvSpPr>
        <p:spPr>
          <a:xfrm>
            <a:off x="4754879" y="4010836"/>
            <a:ext cx="173736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Sektörü yakından tanıma fırsatı</a:t>
            </a:r>
          </a:p>
        </p:txBody>
      </p:sp>
      <p:sp>
        <p:nvSpPr>
          <p:cNvPr id="188" name="Shape 17"/>
          <p:cNvSpPr/>
          <p:nvPr/>
        </p:nvSpPr>
        <p:spPr>
          <a:xfrm>
            <a:off x="6766559" y="2423160"/>
            <a:ext cx="1920241" cy="2377440"/>
          </a:xfrm>
          <a:prstGeom prst="rect">
            <a:avLst/>
          </a:prstGeom>
          <a:solidFill>
            <a:srgbClr val="E8F5E9"/>
          </a:solidFill>
          <a:ln w="12700">
            <a:solidFill>
              <a:srgbClr val="B2DFD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9" name="Shape 18"/>
          <p:cNvSpPr/>
          <p:nvPr/>
        </p:nvSpPr>
        <p:spPr>
          <a:xfrm>
            <a:off x="6766559" y="2423160"/>
            <a:ext cx="1920241" cy="73153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90" name="Image 4" descr="Image 4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98080" y="2606039"/>
            <a:ext cx="4572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Text 19"/>
          <p:cNvSpPr txBox="1"/>
          <p:nvPr/>
        </p:nvSpPr>
        <p:spPr>
          <a:xfrm>
            <a:off x="6766559" y="3304847"/>
            <a:ext cx="192024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TEKNOFEST</a:t>
            </a:r>
          </a:p>
        </p:txBody>
      </p:sp>
      <p:sp>
        <p:nvSpPr>
          <p:cNvPr id="192" name="Text 20"/>
          <p:cNvSpPr txBox="1"/>
          <p:nvPr/>
        </p:nvSpPr>
        <p:spPr>
          <a:xfrm>
            <a:off x="6858000" y="4093386"/>
            <a:ext cx="173736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Akademik &amp; mesleki gelişim</a:t>
            </a:r>
          </a:p>
        </p:txBody>
      </p:sp>
      <p:sp>
        <p:nvSpPr>
          <p:cNvPr id="193" name="Shape 21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6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1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ÖNCEKİ YILKİ FAALİYETLERİMİZ</a:t>
            </a:r>
          </a:p>
        </p:txBody>
      </p:sp>
      <p:sp>
        <p:nvSpPr>
          <p:cNvPr id="199" name="Shape 3"/>
          <p:cNvSpPr/>
          <p:nvPr/>
        </p:nvSpPr>
        <p:spPr>
          <a:xfrm>
            <a:off x="457199" y="1234439"/>
            <a:ext cx="8229601" cy="160020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01600" dist="25400" dir="8100000">
              <a:srgbClr val="000000">
                <a:alpha val="7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00" name="Shape 4"/>
          <p:cNvSpPr/>
          <p:nvPr/>
        </p:nvSpPr>
        <p:spPr>
          <a:xfrm>
            <a:off x="457200" y="1234439"/>
            <a:ext cx="73153" cy="160020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080" y="1371600"/>
            <a:ext cx="384049" cy="384048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ext 5"/>
          <p:cNvSpPr txBox="1"/>
          <p:nvPr/>
        </p:nvSpPr>
        <p:spPr>
          <a:xfrm>
            <a:off x="1143000" y="1452811"/>
            <a:ext cx="3200400" cy="166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A5C2A"/>
                </a:solidFill>
              </a:defRPr>
            </a:lvl1pPr>
          </a:lstStyle>
          <a:p>
            <a:pPr/>
            <a:r>
              <a:t>Konferanslar &amp; Teknik Paneller</a:t>
            </a:r>
          </a:p>
        </p:txBody>
      </p:sp>
      <p:sp>
        <p:nvSpPr>
          <p:cNvPr id="203" name="Text 6"/>
          <p:cNvSpPr txBox="1"/>
          <p:nvPr/>
        </p:nvSpPr>
        <p:spPr>
          <a:xfrm>
            <a:off x="640080" y="2051050"/>
            <a:ext cx="7863840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100">
                <a:solidFill>
                  <a:srgbClr val="4A7A52"/>
                </a:solidFill>
              </a:defRPr>
            </a:pPr>
            <a:r>
              <a:t>CİGRE tarafından düzenlenen 4. Güç Sistemleri Konferans’ına kulüp olarak katıldık.</a:t>
            </a:r>
          </a:p>
          <a:p>
            <a:pPr>
              <a:defRPr sz="1100">
                <a:solidFill>
                  <a:srgbClr val="4A7A52"/>
                </a:solidFill>
              </a:defRPr>
            </a:pPr>
            <a:r>
              <a:t>Enerji Dönüşüm Sürecinde Mühendislik Kariyeri adlı bir panel düzenledik ve bu panele katılan arkadaşlarımıza staj çekilişimiz oldu.</a:t>
            </a:r>
          </a:p>
        </p:txBody>
      </p:sp>
      <p:sp>
        <p:nvSpPr>
          <p:cNvPr id="204" name="Shape 11"/>
          <p:cNvSpPr/>
          <p:nvPr/>
        </p:nvSpPr>
        <p:spPr>
          <a:xfrm>
            <a:off x="457199" y="3017520"/>
            <a:ext cx="8229601" cy="160020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01600" dist="25400" dir="8100000">
              <a:srgbClr val="000000">
                <a:alpha val="7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05" name="Shape 12"/>
          <p:cNvSpPr/>
          <p:nvPr/>
        </p:nvSpPr>
        <p:spPr>
          <a:xfrm>
            <a:off x="457200" y="3017520"/>
            <a:ext cx="73153" cy="160020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06" name="Image 3" descr="Imag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080" y="3154679"/>
            <a:ext cx="384049" cy="384049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 13"/>
          <p:cNvSpPr txBox="1"/>
          <p:nvPr/>
        </p:nvSpPr>
        <p:spPr>
          <a:xfrm>
            <a:off x="1143000" y="3235891"/>
            <a:ext cx="32004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A5C2A"/>
                </a:solidFill>
              </a:defRPr>
            </a:lvl1pPr>
          </a:lstStyle>
          <a:p>
            <a:pPr/>
            <a:r>
              <a:t>Ortak Etkinlikler</a:t>
            </a:r>
          </a:p>
        </p:txBody>
      </p:sp>
      <p:sp>
        <p:nvSpPr>
          <p:cNvPr id="208" name="Text 14"/>
          <p:cNvSpPr txBox="1"/>
          <p:nvPr/>
        </p:nvSpPr>
        <p:spPr>
          <a:xfrm>
            <a:off x="640080" y="3913383"/>
            <a:ext cx="786384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YTÜ Cigre Öğrenci Topluluğu ile iki kulübün ortak yazılarından oluşan bir dergi yayınladık. Dergimize LinkedIn hesabımızdan ulaşabilirsiniz.</a:t>
            </a:r>
          </a:p>
        </p:txBody>
      </p:sp>
      <p:sp>
        <p:nvSpPr>
          <p:cNvPr id="209" name="Shape 1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2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1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BU YIL PLANLANAN FAALİYETLERİMİZ</a:t>
            </a:r>
          </a:p>
        </p:txBody>
      </p:sp>
      <p:sp>
        <p:nvSpPr>
          <p:cNvPr id="215" name="Shape 3"/>
          <p:cNvSpPr/>
          <p:nvPr/>
        </p:nvSpPr>
        <p:spPr>
          <a:xfrm>
            <a:off x="457199" y="1234439"/>
            <a:ext cx="8229601" cy="160020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01600" dist="25400" dir="8100000">
              <a:srgbClr val="000000">
                <a:alpha val="7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16" name="Shape 4"/>
          <p:cNvSpPr/>
          <p:nvPr/>
        </p:nvSpPr>
        <p:spPr>
          <a:xfrm>
            <a:off x="457200" y="1234439"/>
            <a:ext cx="73153" cy="160020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17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0080" y="1371600"/>
            <a:ext cx="384049" cy="384048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ext 5"/>
          <p:cNvSpPr txBox="1"/>
          <p:nvPr/>
        </p:nvSpPr>
        <p:spPr>
          <a:xfrm>
            <a:off x="1143000" y="1452811"/>
            <a:ext cx="3200400" cy="166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A5C2A"/>
                </a:solidFill>
              </a:defRPr>
            </a:lvl1pPr>
          </a:lstStyle>
          <a:p>
            <a:pPr/>
            <a:r>
              <a:t>Konferanslar &amp; Teknik Paneller</a:t>
            </a:r>
          </a:p>
        </p:txBody>
      </p:sp>
      <p:sp>
        <p:nvSpPr>
          <p:cNvPr id="219" name="Text 6"/>
          <p:cNvSpPr txBox="1"/>
          <p:nvPr/>
        </p:nvSpPr>
        <p:spPr>
          <a:xfrm>
            <a:off x="640080" y="2051050"/>
            <a:ext cx="7863840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1100">
                <a:solidFill>
                  <a:srgbClr val="4A7A52"/>
                </a:solidFill>
              </a:defRPr>
            </a:pPr>
            <a:r>
              <a:t>CİGRE tarafından düzenlenen 2. Enerji Stratejileri Konferans’ına 20 Ekim’de katılacağız.</a:t>
            </a:r>
          </a:p>
          <a:p>
            <a:pPr>
              <a:defRPr sz="1100">
                <a:solidFill>
                  <a:srgbClr val="4A7A52"/>
                </a:solidFill>
              </a:defRPr>
            </a:pPr>
            <a:r>
              <a:t>Teknik gezi ve eğitimler düzenlemeyi düşünüyoruz.</a:t>
            </a:r>
          </a:p>
        </p:txBody>
      </p:sp>
      <p:sp>
        <p:nvSpPr>
          <p:cNvPr id="220" name="Shape 11"/>
          <p:cNvSpPr/>
          <p:nvPr/>
        </p:nvSpPr>
        <p:spPr>
          <a:xfrm>
            <a:off x="457199" y="3017520"/>
            <a:ext cx="8229601" cy="1600201"/>
          </a:xfrm>
          <a:prstGeom prst="rect">
            <a:avLst/>
          </a:prstGeom>
          <a:solidFill>
            <a:srgbClr val="F1F8F2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01600" dist="25400" dir="8100000">
              <a:srgbClr val="000000">
                <a:alpha val="7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21" name="Shape 12"/>
          <p:cNvSpPr/>
          <p:nvPr/>
        </p:nvSpPr>
        <p:spPr>
          <a:xfrm>
            <a:off x="457200" y="3017520"/>
            <a:ext cx="73153" cy="1600201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22" name="Image 3" descr="Imag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0080" y="3154679"/>
            <a:ext cx="384049" cy="384049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Text 13"/>
          <p:cNvSpPr txBox="1"/>
          <p:nvPr/>
        </p:nvSpPr>
        <p:spPr>
          <a:xfrm>
            <a:off x="1143000" y="3235891"/>
            <a:ext cx="320040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A5C2A"/>
                </a:solidFill>
              </a:defRPr>
            </a:lvl1pPr>
          </a:lstStyle>
          <a:p>
            <a:pPr/>
            <a:r>
              <a:t>Teknofest</a:t>
            </a:r>
          </a:p>
        </p:txBody>
      </p:sp>
      <p:sp>
        <p:nvSpPr>
          <p:cNvPr id="224" name="Text 14"/>
          <p:cNvSpPr txBox="1"/>
          <p:nvPr/>
        </p:nvSpPr>
        <p:spPr>
          <a:xfrm>
            <a:off x="640080" y="3864786"/>
            <a:ext cx="786384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4A7A52"/>
                </a:solidFill>
              </a:defRPr>
            </a:lvl1pPr>
          </a:lstStyle>
          <a:p>
            <a:pPr/>
            <a:r>
              <a:t>Kulüp altında 2 adet Teknofest takımımı kurmuş bulunmaktayız. Bu yıl içinde Teknofest takımlarımız aktif olarak rol alıcaktır.</a:t>
            </a:r>
          </a:p>
        </p:txBody>
      </p:sp>
      <p:sp>
        <p:nvSpPr>
          <p:cNvPr id="225" name="Shape 19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3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Text 1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4CAF50"/>
                </a:solidFill>
              </a:defRPr>
            </a:lvl1pPr>
          </a:lstStyle>
          <a:p>
            <a:pPr/>
            <a:r>
              <a:t>NEDEN AYBÜ CİGRE?</a:t>
            </a:r>
          </a:p>
        </p:txBody>
      </p:sp>
      <p:sp>
        <p:nvSpPr>
          <p:cNvPr id="230" name="Shape 2"/>
          <p:cNvSpPr/>
          <p:nvPr/>
        </p:nvSpPr>
        <p:spPr>
          <a:xfrm>
            <a:off x="365759" y="1188719"/>
            <a:ext cx="2560322" cy="1508762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1" name="Shape 3"/>
          <p:cNvSpPr/>
          <p:nvPr/>
        </p:nvSpPr>
        <p:spPr>
          <a:xfrm>
            <a:off x="502919" y="132588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2" name="Text 4"/>
          <p:cNvSpPr txBox="1"/>
          <p:nvPr/>
        </p:nvSpPr>
        <p:spPr>
          <a:xfrm>
            <a:off x="502919" y="136707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33" name="Text 5"/>
          <p:cNvSpPr txBox="1"/>
          <p:nvPr/>
        </p:nvSpPr>
        <p:spPr>
          <a:xfrm>
            <a:off x="868680" y="1379659"/>
            <a:ext cx="192024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Uluslararası Ağ</a:t>
            </a:r>
          </a:p>
        </p:txBody>
      </p:sp>
      <p:sp>
        <p:nvSpPr>
          <p:cNvPr id="234" name="Text 6"/>
          <p:cNvSpPr txBox="1"/>
          <p:nvPr/>
        </p:nvSpPr>
        <p:spPr>
          <a:xfrm>
            <a:off x="502919" y="2022016"/>
            <a:ext cx="2286001" cy="299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90+ ülkedeki CİGRE üyeleriyle bağlantı kurma fırsatı</a:t>
            </a:r>
          </a:p>
        </p:txBody>
      </p:sp>
      <p:sp>
        <p:nvSpPr>
          <p:cNvPr id="235" name="Shape 7"/>
          <p:cNvSpPr/>
          <p:nvPr/>
        </p:nvSpPr>
        <p:spPr>
          <a:xfrm>
            <a:off x="3200400" y="1188719"/>
            <a:ext cx="2560321" cy="1508762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6" name="Shape 8"/>
          <p:cNvSpPr/>
          <p:nvPr/>
        </p:nvSpPr>
        <p:spPr>
          <a:xfrm>
            <a:off x="3337559" y="132588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7" name="Text 9"/>
          <p:cNvSpPr txBox="1"/>
          <p:nvPr/>
        </p:nvSpPr>
        <p:spPr>
          <a:xfrm>
            <a:off x="3337559" y="136707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38" name="Text 10"/>
          <p:cNvSpPr txBox="1"/>
          <p:nvPr/>
        </p:nvSpPr>
        <p:spPr>
          <a:xfrm>
            <a:off x="3703320" y="1379659"/>
            <a:ext cx="192024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Teknik Gelişim</a:t>
            </a:r>
          </a:p>
        </p:txBody>
      </p:sp>
      <p:sp>
        <p:nvSpPr>
          <p:cNvPr id="239" name="Text 11"/>
          <p:cNvSpPr txBox="1"/>
          <p:nvPr/>
        </p:nvSpPr>
        <p:spPr>
          <a:xfrm>
            <a:off x="3331209" y="1943100"/>
            <a:ext cx="2286001" cy="46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Sektör uzmanlarından öğrenme, seminerler, konferanslar ve Teknofest’te aktif rol alma.</a:t>
            </a:r>
          </a:p>
        </p:txBody>
      </p:sp>
      <p:sp>
        <p:nvSpPr>
          <p:cNvPr id="240" name="Shape 12"/>
          <p:cNvSpPr/>
          <p:nvPr/>
        </p:nvSpPr>
        <p:spPr>
          <a:xfrm>
            <a:off x="6035040" y="1188719"/>
            <a:ext cx="2560321" cy="1508762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1" name="Shape 13"/>
          <p:cNvSpPr/>
          <p:nvPr/>
        </p:nvSpPr>
        <p:spPr>
          <a:xfrm>
            <a:off x="6172200" y="132588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2" name="Text 14"/>
          <p:cNvSpPr txBox="1"/>
          <p:nvPr/>
        </p:nvSpPr>
        <p:spPr>
          <a:xfrm>
            <a:off x="6172200" y="136707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43" name="Text 15"/>
          <p:cNvSpPr txBox="1"/>
          <p:nvPr/>
        </p:nvSpPr>
        <p:spPr>
          <a:xfrm>
            <a:off x="6537959" y="1379659"/>
            <a:ext cx="192024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Kariyer Avantajı</a:t>
            </a:r>
          </a:p>
        </p:txBody>
      </p:sp>
      <p:sp>
        <p:nvSpPr>
          <p:cNvPr id="244" name="Text 16"/>
          <p:cNvSpPr txBox="1"/>
          <p:nvPr/>
        </p:nvSpPr>
        <p:spPr>
          <a:xfrm>
            <a:off x="6172199" y="1939466"/>
            <a:ext cx="2286001" cy="464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CV'nize değer katan uluslararası tanınır bir organizasyonun öğrenci kulübüne üye olma</a:t>
            </a:r>
          </a:p>
        </p:txBody>
      </p:sp>
      <p:sp>
        <p:nvSpPr>
          <p:cNvPr id="245" name="Shape 17"/>
          <p:cNvSpPr/>
          <p:nvPr/>
        </p:nvSpPr>
        <p:spPr>
          <a:xfrm>
            <a:off x="365759" y="2880360"/>
            <a:ext cx="2560322" cy="1508761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6" name="Shape 18"/>
          <p:cNvSpPr/>
          <p:nvPr/>
        </p:nvSpPr>
        <p:spPr>
          <a:xfrm>
            <a:off x="502919" y="301752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7" name="Text 19"/>
          <p:cNvSpPr txBox="1"/>
          <p:nvPr/>
        </p:nvSpPr>
        <p:spPr>
          <a:xfrm>
            <a:off x="502919" y="305871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48" name="Text 20"/>
          <p:cNvSpPr txBox="1"/>
          <p:nvPr/>
        </p:nvSpPr>
        <p:spPr>
          <a:xfrm>
            <a:off x="868680" y="3071298"/>
            <a:ext cx="192024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Liderlik</a:t>
            </a:r>
          </a:p>
        </p:txBody>
      </p:sp>
      <p:sp>
        <p:nvSpPr>
          <p:cNvPr id="249" name="Text 21"/>
          <p:cNvSpPr txBox="1"/>
          <p:nvPr/>
        </p:nvSpPr>
        <p:spPr>
          <a:xfrm>
            <a:off x="502919" y="3713656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Organizasyon ve yönetim deneyimi kazanma imkânı</a:t>
            </a:r>
          </a:p>
        </p:txBody>
      </p:sp>
      <p:sp>
        <p:nvSpPr>
          <p:cNvPr id="250" name="Shape 22"/>
          <p:cNvSpPr/>
          <p:nvPr/>
        </p:nvSpPr>
        <p:spPr>
          <a:xfrm>
            <a:off x="3200400" y="2880360"/>
            <a:ext cx="2560321" cy="1508761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1" name="Shape 23"/>
          <p:cNvSpPr/>
          <p:nvPr/>
        </p:nvSpPr>
        <p:spPr>
          <a:xfrm>
            <a:off x="3337559" y="301752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2" name="Text 24"/>
          <p:cNvSpPr txBox="1"/>
          <p:nvPr/>
        </p:nvSpPr>
        <p:spPr>
          <a:xfrm>
            <a:off x="3337559" y="305871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53" name="Text 25"/>
          <p:cNvSpPr txBox="1"/>
          <p:nvPr/>
        </p:nvSpPr>
        <p:spPr>
          <a:xfrm>
            <a:off x="3703320" y="3071298"/>
            <a:ext cx="192024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Sektör Teması</a:t>
            </a:r>
          </a:p>
        </p:txBody>
      </p:sp>
      <p:sp>
        <p:nvSpPr>
          <p:cNvPr id="254" name="Text 26"/>
          <p:cNvSpPr txBox="1"/>
          <p:nvPr/>
        </p:nvSpPr>
        <p:spPr>
          <a:xfrm>
            <a:off x="3343910" y="3713656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Enerji şirketleri ve kurumlarıyla doğrudan temas</a:t>
            </a:r>
          </a:p>
        </p:txBody>
      </p:sp>
      <p:sp>
        <p:nvSpPr>
          <p:cNvPr id="255" name="Shape 27"/>
          <p:cNvSpPr/>
          <p:nvPr/>
        </p:nvSpPr>
        <p:spPr>
          <a:xfrm>
            <a:off x="6035040" y="2880360"/>
            <a:ext cx="2560321" cy="1508761"/>
          </a:xfrm>
          <a:prstGeom prst="rect">
            <a:avLst/>
          </a:prstGeom>
          <a:solidFill>
            <a:srgbClr val="1A5C2A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6" name="Shape 28"/>
          <p:cNvSpPr/>
          <p:nvPr/>
        </p:nvSpPr>
        <p:spPr>
          <a:xfrm>
            <a:off x="6172200" y="3017520"/>
            <a:ext cx="274321" cy="27432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7" name="Text 29"/>
          <p:cNvSpPr txBox="1"/>
          <p:nvPr/>
        </p:nvSpPr>
        <p:spPr>
          <a:xfrm>
            <a:off x="6172200" y="3058712"/>
            <a:ext cx="274321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000">
                <a:solidFill>
                  <a:srgbClr val="1A5C2A"/>
                </a:solidFill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58" name="Text 30"/>
          <p:cNvSpPr txBox="1"/>
          <p:nvPr/>
        </p:nvSpPr>
        <p:spPr>
          <a:xfrm>
            <a:off x="6537959" y="3071298"/>
            <a:ext cx="1920241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4CAF50"/>
                </a:solidFill>
              </a:defRPr>
            </a:lvl1pPr>
          </a:lstStyle>
          <a:p>
            <a:pPr/>
            <a:r>
              <a:t>Akademik Destek</a:t>
            </a:r>
          </a:p>
        </p:txBody>
      </p:sp>
      <p:sp>
        <p:nvSpPr>
          <p:cNvPr id="259" name="Text 31"/>
          <p:cNvSpPr txBox="1"/>
          <p:nvPr/>
        </p:nvSpPr>
        <p:spPr>
          <a:xfrm>
            <a:off x="6172199" y="3713391"/>
            <a:ext cx="2286001" cy="299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Araştırma, yayın ve konferans fırsatlarına erişim</a:t>
            </a:r>
          </a:p>
        </p:txBody>
      </p:sp>
      <p:sp>
        <p:nvSpPr>
          <p:cNvPr id="260" name="Shape 32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1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3" name="Shape 1"/>
          <p:cNvSpPr/>
          <p:nvPr/>
        </p:nvSpPr>
        <p:spPr>
          <a:xfrm>
            <a:off x="0" y="109728"/>
            <a:ext cx="9144000" cy="960120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" y="256031"/>
            <a:ext cx="502920" cy="502921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Text 2"/>
          <p:cNvSpPr txBox="1"/>
          <p:nvPr/>
        </p:nvSpPr>
        <p:spPr>
          <a:xfrm>
            <a:off x="960119" y="329545"/>
            <a:ext cx="7772401" cy="30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400">
                <a:solidFill>
                  <a:srgbClr val="FFFFFF"/>
                </a:solidFill>
              </a:defRPr>
            </a:lvl1pPr>
          </a:lstStyle>
          <a:p>
            <a:pPr/>
            <a:r>
              <a:t>BİZE KATIL</a:t>
            </a:r>
          </a:p>
        </p:txBody>
      </p:sp>
      <p:sp>
        <p:nvSpPr>
          <p:cNvPr id="266" name="Shape 3"/>
          <p:cNvSpPr/>
          <p:nvPr/>
        </p:nvSpPr>
        <p:spPr>
          <a:xfrm>
            <a:off x="457200" y="1234439"/>
            <a:ext cx="5029200" cy="3566161"/>
          </a:xfrm>
          <a:prstGeom prst="rect">
            <a:avLst/>
          </a:prstGeom>
          <a:solidFill>
            <a:srgbClr val="FFFFFF"/>
          </a:solidFill>
          <a:ln w="12700">
            <a:solidFill>
              <a:srgbClr val="B2DFDB"/>
            </a:solidFill>
          </a:ln>
          <a:effectLst>
            <a:outerShdw sx="100000" sy="100000" kx="0" ky="0" algn="b" rotWithShape="0" blurRad="127000" dist="38100" dir="8100000">
              <a:srgbClr val="000000">
                <a:alpha val="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267" name="Text 4"/>
          <p:cNvSpPr txBox="1"/>
          <p:nvPr/>
        </p:nvSpPr>
        <p:spPr>
          <a:xfrm>
            <a:off x="640080" y="1472763"/>
            <a:ext cx="45720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600">
                <a:solidFill>
                  <a:srgbClr val="1A5C2A"/>
                </a:solidFill>
              </a:defRPr>
            </a:lvl1pPr>
          </a:lstStyle>
          <a:p>
            <a:pPr/>
            <a:r>
              <a:t>İletişim</a:t>
            </a:r>
          </a:p>
        </p:txBody>
      </p:sp>
      <p:sp>
        <p:nvSpPr>
          <p:cNvPr id="268" name="Shape 5"/>
          <p:cNvSpPr/>
          <p:nvPr/>
        </p:nvSpPr>
        <p:spPr>
          <a:xfrm>
            <a:off x="640080" y="1783079"/>
            <a:ext cx="1371601" cy="36577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9" name="Shape 6"/>
          <p:cNvSpPr/>
          <p:nvPr/>
        </p:nvSpPr>
        <p:spPr>
          <a:xfrm>
            <a:off x="640080" y="2011679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0" name="Text 7"/>
          <p:cNvSpPr txBox="1"/>
          <p:nvPr/>
        </p:nvSpPr>
        <p:spPr>
          <a:xfrm>
            <a:off x="914400" y="2047547"/>
            <a:ext cx="137160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Üniversite:</a:t>
            </a:r>
          </a:p>
        </p:txBody>
      </p:sp>
      <p:sp>
        <p:nvSpPr>
          <p:cNvPr id="271" name="Text 8"/>
          <p:cNvSpPr txBox="1"/>
          <p:nvPr/>
        </p:nvSpPr>
        <p:spPr>
          <a:xfrm>
            <a:off x="2331720" y="2047547"/>
            <a:ext cx="301752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Ankara Yıldırım Beyazıt Üniversitesi</a:t>
            </a:r>
          </a:p>
        </p:txBody>
      </p:sp>
      <p:sp>
        <p:nvSpPr>
          <p:cNvPr id="272" name="Shape 9"/>
          <p:cNvSpPr/>
          <p:nvPr/>
        </p:nvSpPr>
        <p:spPr>
          <a:xfrm>
            <a:off x="640080" y="265176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3" name="Text 10"/>
          <p:cNvSpPr txBox="1"/>
          <p:nvPr/>
        </p:nvSpPr>
        <p:spPr>
          <a:xfrm>
            <a:off x="914400" y="2687627"/>
            <a:ext cx="137160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Topluluk:</a:t>
            </a:r>
          </a:p>
        </p:txBody>
      </p:sp>
      <p:sp>
        <p:nvSpPr>
          <p:cNvPr id="274" name="Text 11"/>
          <p:cNvSpPr txBox="1"/>
          <p:nvPr/>
        </p:nvSpPr>
        <p:spPr>
          <a:xfrm>
            <a:off x="2331720" y="2687627"/>
            <a:ext cx="301752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AYBÜ CİGRE Topluluğu</a:t>
            </a:r>
          </a:p>
        </p:txBody>
      </p:sp>
      <p:sp>
        <p:nvSpPr>
          <p:cNvPr id="275" name="Shape 12"/>
          <p:cNvSpPr/>
          <p:nvPr/>
        </p:nvSpPr>
        <p:spPr>
          <a:xfrm>
            <a:off x="640080" y="329184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6" name="Text 13"/>
          <p:cNvSpPr txBox="1"/>
          <p:nvPr/>
        </p:nvSpPr>
        <p:spPr>
          <a:xfrm>
            <a:off x="914400" y="3327707"/>
            <a:ext cx="137160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Web:</a:t>
            </a:r>
          </a:p>
        </p:txBody>
      </p:sp>
      <p:sp>
        <p:nvSpPr>
          <p:cNvPr id="277" name="Text 14"/>
          <p:cNvSpPr txBox="1"/>
          <p:nvPr/>
        </p:nvSpPr>
        <p:spPr>
          <a:xfrm>
            <a:off x="2331720" y="3327707"/>
            <a:ext cx="301752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cigre.org.tr</a:t>
            </a:r>
          </a:p>
        </p:txBody>
      </p:sp>
      <p:sp>
        <p:nvSpPr>
          <p:cNvPr id="278" name="Shape 15"/>
          <p:cNvSpPr/>
          <p:nvPr/>
        </p:nvSpPr>
        <p:spPr>
          <a:xfrm>
            <a:off x="640080" y="393192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9" name="Text 16"/>
          <p:cNvSpPr txBox="1"/>
          <p:nvPr/>
        </p:nvSpPr>
        <p:spPr>
          <a:xfrm>
            <a:off x="914400" y="3967787"/>
            <a:ext cx="137160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A5C2A"/>
                </a:solidFill>
              </a:defRPr>
            </a:lvl1pPr>
          </a:lstStyle>
          <a:p>
            <a:pPr/>
            <a:r>
              <a:t>Çatı Kuruluş:</a:t>
            </a:r>
          </a:p>
        </p:txBody>
      </p:sp>
      <p:sp>
        <p:nvSpPr>
          <p:cNvPr id="280" name="Text 17"/>
          <p:cNvSpPr txBox="1"/>
          <p:nvPr/>
        </p:nvSpPr>
        <p:spPr>
          <a:xfrm>
            <a:off x="2331720" y="3967787"/>
            <a:ext cx="301752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4A7A52"/>
                </a:solidFill>
              </a:defRPr>
            </a:lvl1pPr>
          </a:lstStyle>
          <a:p>
            <a:pPr/>
            <a:r>
              <a:t>TESAB / CİGRE Türkiye NGN</a:t>
            </a:r>
          </a:p>
        </p:txBody>
      </p:sp>
      <p:sp>
        <p:nvSpPr>
          <p:cNvPr id="281" name="Shape 18"/>
          <p:cNvSpPr/>
          <p:nvPr/>
        </p:nvSpPr>
        <p:spPr>
          <a:xfrm>
            <a:off x="5760720" y="1234439"/>
            <a:ext cx="2926081" cy="3566161"/>
          </a:xfrm>
          <a:prstGeom prst="rect">
            <a:avLst/>
          </a:prstGeom>
          <a:solidFill>
            <a:srgbClr val="1A5C2A"/>
          </a:solidFill>
          <a:ln w="12700">
            <a:solidFill>
              <a:srgbClr val="1A5C2A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8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03719" y="1417319"/>
            <a:ext cx="594361" cy="594361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19"/>
          <p:cNvSpPr txBox="1"/>
          <p:nvPr/>
        </p:nvSpPr>
        <p:spPr>
          <a:xfrm>
            <a:off x="5760720" y="2253287"/>
            <a:ext cx="2926081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1200">
                <a:solidFill>
                  <a:srgbClr val="4CAF50"/>
                </a:solidFill>
              </a:defRPr>
            </a:lvl1pPr>
          </a:lstStyle>
          <a:p>
            <a:pPr/>
            <a:r>
              <a:t>Neden Üye Olmalısın?</a:t>
            </a:r>
          </a:p>
        </p:txBody>
      </p:sp>
      <p:sp>
        <p:nvSpPr>
          <p:cNvPr id="284" name="Shape 20"/>
          <p:cNvSpPr/>
          <p:nvPr/>
        </p:nvSpPr>
        <p:spPr>
          <a:xfrm>
            <a:off x="5943600" y="265176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5" name="Text 21"/>
          <p:cNvSpPr txBox="1"/>
          <p:nvPr/>
        </p:nvSpPr>
        <p:spPr>
          <a:xfrm>
            <a:off x="6217920" y="2712641"/>
            <a:ext cx="228600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Uluslararası tanınırlık</a:t>
            </a:r>
          </a:p>
        </p:txBody>
      </p:sp>
      <p:sp>
        <p:nvSpPr>
          <p:cNvPr id="286" name="Shape 22"/>
          <p:cNvSpPr/>
          <p:nvPr/>
        </p:nvSpPr>
        <p:spPr>
          <a:xfrm>
            <a:off x="5943600" y="3154679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7" name="Text 23"/>
          <p:cNvSpPr txBox="1"/>
          <p:nvPr/>
        </p:nvSpPr>
        <p:spPr>
          <a:xfrm>
            <a:off x="6217920" y="3215562"/>
            <a:ext cx="228600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Kariyer fırsatları</a:t>
            </a:r>
          </a:p>
        </p:txBody>
      </p:sp>
      <p:sp>
        <p:nvSpPr>
          <p:cNvPr id="288" name="Shape 24"/>
          <p:cNvSpPr/>
          <p:nvPr/>
        </p:nvSpPr>
        <p:spPr>
          <a:xfrm>
            <a:off x="5943600" y="365760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9" name="Text 25"/>
          <p:cNvSpPr txBox="1"/>
          <p:nvPr/>
        </p:nvSpPr>
        <p:spPr>
          <a:xfrm>
            <a:off x="6217920" y="3718481"/>
            <a:ext cx="2286001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Teknik bilgi &amp; deneyim</a:t>
            </a:r>
          </a:p>
        </p:txBody>
      </p:sp>
      <p:sp>
        <p:nvSpPr>
          <p:cNvPr id="290" name="Shape 26"/>
          <p:cNvSpPr/>
          <p:nvPr/>
        </p:nvSpPr>
        <p:spPr>
          <a:xfrm>
            <a:off x="5943600" y="4160520"/>
            <a:ext cx="182881" cy="182881"/>
          </a:xfrm>
          <a:prstGeom prst="ellipse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1" name="Text 27"/>
          <p:cNvSpPr txBox="1"/>
          <p:nvPr/>
        </p:nvSpPr>
        <p:spPr>
          <a:xfrm>
            <a:off x="6217920" y="4221402"/>
            <a:ext cx="22860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FFFFFF"/>
                </a:solidFill>
              </a:defRPr>
            </a:lvl1pPr>
          </a:lstStyle>
          <a:p>
            <a:pPr/>
            <a:r>
              <a:t>Güçlü ağ bağlantıları</a:t>
            </a:r>
          </a:p>
        </p:txBody>
      </p:sp>
      <p:sp>
        <p:nvSpPr>
          <p:cNvPr id="292" name="Shape 28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D3B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5" name="Shape 1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1A5C2A">
              <a:alpha val="40000"/>
            </a:srgbClr>
          </a:solidFill>
          <a:ln w="12700">
            <a:solidFill>
              <a:srgbClr val="1A5C2A">
                <a:alpha val="4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6" name="Shape 2"/>
          <p:cNvSpPr/>
          <p:nvPr/>
        </p:nvSpPr>
        <p:spPr>
          <a:xfrm>
            <a:off x="5943600" y="2286000"/>
            <a:ext cx="4114800" cy="4114800"/>
          </a:xfrm>
          <a:prstGeom prst="ellipse">
            <a:avLst/>
          </a:prstGeom>
          <a:solidFill>
            <a:srgbClr val="1A5C2A">
              <a:alpha val="30000"/>
            </a:srgbClr>
          </a:solidFill>
          <a:ln w="12700">
            <a:solidFill>
              <a:srgbClr val="1A5C2A">
                <a:alpha val="3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06240" y="731519"/>
            <a:ext cx="731521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Text 3"/>
          <p:cNvSpPr txBox="1"/>
          <p:nvPr/>
        </p:nvSpPr>
        <p:spPr>
          <a:xfrm>
            <a:off x="457200" y="1879936"/>
            <a:ext cx="8229600" cy="1360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20000"/>
              </a:lnSpc>
              <a:defRPr b="1" sz="4400">
                <a:solidFill>
                  <a:srgbClr val="FFFFFF"/>
                </a:solidFill>
              </a:defRPr>
            </a:pPr>
            <a:r>
              <a:t>Nesil Değişir,</a:t>
            </a:r>
          </a:p>
          <a:p>
            <a:pPr algn="ctr">
              <a:lnSpc>
                <a:spcPct val="120000"/>
              </a:lnSpc>
              <a:defRPr b="1" sz="4400">
                <a:solidFill>
                  <a:srgbClr val="FFFFFF"/>
                </a:solidFill>
              </a:defRPr>
            </a:pPr>
            <a:r>
              <a:t>Güç Devam Eder.</a:t>
            </a:r>
          </a:p>
        </p:txBody>
      </p:sp>
      <p:sp>
        <p:nvSpPr>
          <p:cNvPr id="299" name="Shape 4"/>
          <p:cNvSpPr/>
          <p:nvPr/>
        </p:nvSpPr>
        <p:spPr>
          <a:xfrm>
            <a:off x="3200400" y="3657600"/>
            <a:ext cx="2743200" cy="64008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0" name="Text 5"/>
          <p:cNvSpPr txBox="1"/>
          <p:nvPr/>
        </p:nvSpPr>
        <p:spPr>
          <a:xfrm>
            <a:off x="457200" y="3948256"/>
            <a:ext cx="8229600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>
                <a:solidFill>
                  <a:srgbClr val="4CAF50"/>
                </a:solidFill>
              </a:defRPr>
            </a:lvl1pPr>
          </a:lstStyle>
          <a:p>
            <a:pPr/>
            <a:r>
              <a:t>AYBÜ CİGRE </a:t>
            </a:r>
          </a:p>
        </p:txBody>
      </p:sp>
      <p:sp>
        <p:nvSpPr>
          <p:cNvPr id="301" name="Text 6"/>
          <p:cNvSpPr txBox="1"/>
          <p:nvPr/>
        </p:nvSpPr>
        <p:spPr>
          <a:xfrm>
            <a:off x="457200" y="4424987"/>
            <a:ext cx="8229600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C8E6C9"/>
                </a:solidFill>
              </a:defRPr>
            </a:lvl1pPr>
          </a:lstStyle>
          <a:p>
            <a:pPr/>
            <a:r>
              <a:t>Ankara Yıldırım Beyazıt Üniversitesi Öğrenci Topluluğu</a:t>
            </a:r>
          </a:p>
        </p:txBody>
      </p:sp>
      <p:sp>
        <p:nvSpPr>
          <p:cNvPr id="302" name="Shape 7"/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4CAF50"/>
          </a:solidFill>
          <a:ln w="12700">
            <a:solidFill>
              <a:srgbClr val="4CAF5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