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73" r:id="rId9"/>
    <p:sldId id="263" r:id="rId10"/>
    <p:sldId id="269" r:id="rId11"/>
    <p:sldId id="264" r:id="rId12"/>
    <p:sldId id="266" r:id="rId13"/>
    <p:sldId id="265" r:id="rId14"/>
    <p:sldId id="267" r:id="rId15"/>
    <p:sldId id="268" r:id="rId16"/>
    <p:sldId id="271" r:id="rId17"/>
    <p:sldId id="275" r:id="rId18"/>
    <p:sldId id="276" r:id="rId19"/>
    <p:sldId id="274" r:id="rId20"/>
    <p:sldId id="272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4597"/>
  </p:normalViewPr>
  <p:slideViewPr>
    <p:cSldViewPr snapToGrid="0">
      <p:cViewPr varScale="1">
        <p:scale>
          <a:sx n="88" d="100"/>
          <a:sy n="88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BFFA05-F0AF-47AB-402F-C3C32C358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3C23F94-4088-F60C-4999-515ECC99B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277C3F-44AB-912B-6964-6E894FAF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37649F-D5DD-25B4-D725-9C2F5D80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7D40CD-3959-9157-48A9-E8B4B09E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9486E2-4BBA-55DF-525D-CEEAC408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9FB987-6708-A270-106D-190F9F4F2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C266B3-DBCA-2468-33FF-63F9E37A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B8C0A1-DBED-A87F-12D0-1DB83210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91BF14-01CF-97C8-D892-0F0E3B1B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D3AECDF-273E-6B94-A2D1-BAEED5602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A6FC5E-DB46-0DDE-E98C-0E91E7DC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355BC0-8CD7-A59C-B421-6F7526D3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0259B5-1399-F1C3-C282-C2B029C4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6B905E-B89E-C759-0629-EDB21C16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97A0F-B180-EFF3-B52D-8DF0FEBD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D9252-6D0D-6543-8FB1-384F5C7A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7B2EC7-624A-B15A-05DE-D9FA509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E35EA0-CCD0-5918-2086-43962834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B88800-DE61-58B5-DEB7-0BED176C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ACCA-FBC4-DBC5-EAA9-456C56F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177190-E59F-C654-967B-9E9DF915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9DFCD1-692D-CB8E-C105-702FE895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FDBE85-AD27-8244-4F19-8EE90531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DE3184-40F5-51B6-0AD8-5DA2E5DB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2299F2-F5C2-4521-C919-549CECBA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04F233-5206-228B-9C7C-5868A9088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05C146-3308-F23A-9D7C-FE71EFB3F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C7DDFF-03CF-4106-E6F7-72F722AB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774AEC-B715-1E6E-1B90-AF5557F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0DA891-125E-C4A0-2F05-7A7C93CF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A02803-7A79-2FC3-0B8C-6DB4B08A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249400-7719-D131-11C7-7C408358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EFAB7B-F00F-2555-B85F-94FBCB3F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E895D0-19EC-F565-0A27-5698F1C69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0B7CF34-CB00-0B60-BDBF-990603182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8E5A376-98BD-C24B-C0F2-252FA8F9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7F72284-D88C-6C01-8D32-C3ED8F68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59B946E-6BC7-5392-1C7F-C88972EA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661D58-70EF-965A-D5C5-EB5D865A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A44982E-B066-C3B0-0119-207D42EF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E84786-94D7-2D3E-0AA6-A279A833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F65ADE1-D9CF-5396-A0A5-EAF5AD36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6173455-4F60-03E4-6049-C45DF413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2D71921-930B-01EA-0A11-B6D21AE8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B818F2-2FD3-A900-DC03-2AD1C668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0F50B5-5B57-8624-CDB0-8523033A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AC25F4-4A63-508C-0EEA-F4D68FF5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8EE577A-70F8-3EA0-5862-2503C5A9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5900C8-6870-4E41-692D-AF6AB0FF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D5EFC9-0BF2-46F0-F607-324C121F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4C0E5E-B23B-FF92-E00B-33EEA420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4C6154-0AB9-F5CD-6945-E1BC327D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D35B5FB-97B2-4EA6-1B52-4AD33EBB6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E107578-7F33-6C81-6FF1-62516026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48E5D66-D99D-64F5-1BA7-FA13C629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AC0EF0-C183-14B2-E869-2A03512B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7FAF30-44CE-E3CA-590B-E10F4B0D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F00D87B-F572-6D8E-ACC4-AF98EC5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7F370F-D20C-B7D2-E5AD-74089E8A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4DFEC1-9BE6-5FA2-871E-DC64A8464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F54A-1FCD-A24B-A1FB-DC16F53E122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FDD017-8C70-386D-75D7-71E8B0FA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41DF0B-F565-A016-0A69-4023A1020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gmurarioz@aybu.edu.t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nnacar@aybu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ybu.edu.tr/endustrimuh/tr/sayfa/2040/Staj-Formlar%C4%B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he Internship Industry Perpetuates Inequity">
            <a:extLst>
              <a:ext uri="{FF2B5EF4-FFF2-40B4-BE49-F238E27FC236}">
                <a16:creationId xmlns:a16="http://schemas.microsoft.com/office/drawing/2014/main" id="{E145FF44-CBAF-9240-5B7E-6FFC3ED87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06" y="0"/>
            <a:ext cx="9281652" cy="69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43F259A-6022-F50D-5DD8-E964D8827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6360"/>
            <a:ext cx="7414969" cy="2371923"/>
          </a:xfrm>
        </p:spPr>
        <p:txBody>
          <a:bodyPr>
            <a:normAutofit fontScale="90000"/>
          </a:bodyPr>
          <a:lstStyle/>
          <a:p>
            <a:r>
              <a:rPr lang="en-US" dirty="0"/>
              <a:t>IE300-IE400</a:t>
            </a:r>
            <a:br>
              <a:rPr lang="en-US" dirty="0"/>
            </a:br>
            <a:r>
              <a:rPr lang="en-US" dirty="0"/>
              <a:t>Industrial Practice I-II</a:t>
            </a:r>
            <a:br>
              <a:rPr lang="en-US" dirty="0"/>
            </a:br>
            <a:r>
              <a:rPr lang="en-US" dirty="0"/>
              <a:t>2026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C8371B2-0447-B2C6-3972-173A6231A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37" y="3738283"/>
            <a:ext cx="6384607" cy="3222956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US" dirty="0"/>
              <a:t>Dr. Yağmur ARIÖZ    &amp;   Dr. Emine Nur NACAR </a:t>
            </a:r>
          </a:p>
          <a:p>
            <a:endParaRPr lang="tr-TR" sz="1600" dirty="0"/>
          </a:p>
          <a:p>
            <a:r>
              <a:rPr lang="tr-TR" sz="1600" dirty="0"/>
              <a:t>(</a:t>
            </a:r>
            <a:r>
              <a:rPr lang="tr-TR" sz="1600" dirty="0" err="1"/>
              <a:t>Internship</a:t>
            </a:r>
            <a:r>
              <a:rPr lang="tr-TR" sz="1600" dirty="0"/>
              <a:t> </a:t>
            </a:r>
            <a:r>
              <a:rPr lang="tr-TR" sz="1600" dirty="0" err="1"/>
              <a:t>Document</a:t>
            </a:r>
            <a:r>
              <a:rPr lang="tr-TR" sz="1600" dirty="0"/>
              <a:t> </a:t>
            </a:r>
            <a:r>
              <a:rPr lang="tr-TR" sz="1600" dirty="0" err="1"/>
              <a:t>Submission</a:t>
            </a:r>
            <a:r>
              <a:rPr lang="tr-TR" sz="1600" dirty="0"/>
              <a:t> Office </a:t>
            </a:r>
            <a:r>
              <a:rPr lang="tr-TR" sz="1600" dirty="0" err="1"/>
              <a:t>Hours</a:t>
            </a:r>
            <a:r>
              <a:rPr lang="tr-TR" sz="1600" dirty="0"/>
              <a:t>: </a:t>
            </a:r>
          </a:p>
          <a:p>
            <a:r>
              <a:rPr lang="tr-TR" sz="1600" dirty="0" err="1"/>
              <a:t>Tuesdays</a:t>
            </a:r>
            <a:r>
              <a:rPr lang="tr-TR" sz="1600" dirty="0"/>
              <a:t> </a:t>
            </a:r>
            <a:r>
              <a:rPr lang="tr-TR" sz="1600" dirty="0" err="1"/>
              <a:t>between</a:t>
            </a:r>
            <a:r>
              <a:rPr lang="tr-TR" sz="1600" dirty="0"/>
              <a:t> 11:00 </a:t>
            </a:r>
            <a:r>
              <a:rPr lang="tr-TR" sz="1600" dirty="0" err="1"/>
              <a:t>a.m</a:t>
            </a:r>
            <a:r>
              <a:rPr lang="tr-TR" sz="1600" dirty="0"/>
              <a:t>. </a:t>
            </a:r>
            <a:r>
              <a:rPr lang="tr-TR" sz="1600" dirty="0" err="1"/>
              <a:t>and</a:t>
            </a:r>
            <a:r>
              <a:rPr lang="tr-TR" sz="1600" dirty="0"/>
              <a:t> 12:00 </a:t>
            </a:r>
            <a:r>
              <a:rPr lang="tr-TR" sz="1600" dirty="0" err="1"/>
              <a:t>p.m</a:t>
            </a:r>
            <a:r>
              <a:rPr lang="tr-TR" sz="1600" dirty="0"/>
              <a:t>., </a:t>
            </a:r>
            <a:r>
              <a:rPr lang="tr-TR" sz="1600" dirty="0" err="1"/>
              <a:t>Room</a:t>
            </a:r>
            <a:r>
              <a:rPr lang="tr-TR" sz="1600" dirty="0"/>
              <a:t> B519)</a:t>
            </a:r>
            <a:endParaRPr lang="en-US" sz="1600" dirty="0"/>
          </a:p>
          <a:p>
            <a:r>
              <a:rPr lang="en-US" sz="1600" dirty="0">
                <a:hlinkClick r:id="rId3"/>
              </a:rPr>
              <a:t>yagmurarioz@aybu.edu.tr</a:t>
            </a:r>
            <a:endParaRPr lang="en-US" sz="1600" dirty="0"/>
          </a:p>
          <a:p>
            <a:r>
              <a:rPr lang="en-US" sz="1600" dirty="0">
                <a:hlinkClick r:id="rId4"/>
              </a:rPr>
              <a:t>ennacar@aybu.edu.tr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595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08CC75-B089-2C4E-CBC6-8E083B58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Communication tools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A3B870-DA5A-3CAE-DD71-072FCAF3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Do not use communication tools such as mail, WhatsApp, or phone calls!!! For your questions, come on the relevant day and time.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5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9F00BE-0B7F-3DEF-55FB-449D2ECC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902735-ADF1-3C47-A42B-042D2547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2.AFTER INTERNSHIP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EF9C1B-8750-366A-5B2C-B57A24E4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After Internship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37BC00-ABA3-916D-6DAE-A69F52E2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1.“Staj </a:t>
            </a:r>
            <a:r>
              <a:rPr lang="en-US" dirty="0" err="1"/>
              <a:t>Degerlendirme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(Production/Service)+Internship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5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3383DF-9F54-2FCF-8BA8-2833A96B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58143" cy="2021815"/>
          </a:xfrm>
        </p:spPr>
        <p:txBody>
          <a:bodyPr>
            <a:noAutofit/>
          </a:bodyPr>
          <a:lstStyle/>
          <a:p>
            <a:r>
              <a:rPr lang="en-US" sz="4000" dirty="0"/>
              <a:t>After Internship</a:t>
            </a:r>
            <a:br>
              <a:rPr lang="en-US" sz="4000" dirty="0"/>
            </a:br>
            <a:r>
              <a:rPr lang="en-US" sz="4000" dirty="0"/>
              <a:t>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DAB6F8-94E4-70D0-D216-5D91AD0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5814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Submit this document in a sealed envelope.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 descr="metin, makbuz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FC0596A3-0BEB-A1BF-4A04-75065AB6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16" y="0"/>
            <a:ext cx="4493172" cy="6858000"/>
          </a:xfrm>
          <a:prstGeom prst="rect">
            <a:avLst/>
          </a:prstGeom>
        </p:spPr>
      </p:pic>
      <p:pic>
        <p:nvPicPr>
          <p:cNvPr id="7" name="Resim 6" descr="metin, ekran görüntüsü, makbuz, paralel içeren bir resim&#10;&#10;Açıklama otomatik olarak oluşturuldu">
            <a:extLst>
              <a:ext uri="{FF2B5EF4-FFF2-40B4-BE49-F238E27FC236}">
                <a16:creationId xmlns:a16="http://schemas.microsoft.com/office/drawing/2014/main" id="{9EB4FA82-D456-77EF-29E7-0476E6DB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60" y="0"/>
            <a:ext cx="463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BC706B-0530-675C-A74F-A759ED3A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85010" cy="1724932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Internship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7B5F55-BC47-F9AD-DA72-E8C5F688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76252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 descr="metin, ekran görüntüsü, yazı tipi, daire içeren bir resim&#10;&#10;Açıklama otomatik olarak oluşturuldu">
            <a:extLst>
              <a:ext uri="{FF2B5EF4-FFF2-40B4-BE49-F238E27FC236}">
                <a16:creationId xmlns:a16="http://schemas.microsoft.com/office/drawing/2014/main" id="{0F05E567-4E72-F15B-AA8F-B1C37A50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133349"/>
            <a:ext cx="4902200" cy="6591300"/>
          </a:xfrm>
          <a:prstGeom prst="rect">
            <a:avLst/>
          </a:prstGeom>
        </p:spPr>
      </p:pic>
      <p:pic>
        <p:nvPicPr>
          <p:cNvPr id="7" name="Resim 6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F8444B35-5C98-B9A9-A93F-05FE9E92E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48" y="0"/>
            <a:ext cx="2551524" cy="3429000"/>
          </a:xfrm>
          <a:prstGeom prst="rect">
            <a:avLst/>
          </a:prstGeom>
        </p:spPr>
      </p:pic>
      <p:pic>
        <p:nvPicPr>
          <p:cNvPr id="9" name="Resim 8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18EE97F2-2690-9113-B56A-D9F9EC873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548" y="3428999"/>
            <a:ext cx="2482421" cy="34290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586BFC32-7717-6C6A-227C-CBFCD236718B}"/>
              </a:ext>
            </a:extLst>
          </p:cNvPr>
          <p:cNvSpPr txBox="1"/>
          <p:nvPr/>
        </p:nvSpPr>
        <p:spPr>
          <a:xfrm>
            <a:off x="10509662" y="3244332"/>
            <a:ext cx="74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8263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40C6F1-D73E-EB64-B750-57369C6D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Internship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4DAF07-24E6-3FC6-42A6-0EA7E9A3D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Staj</a:t>
            </a:r>
            <a:r>
              <a:rPr lang="en-US" dirty="0"/>
              <a:t> </a:t>
            </a:r>
            <a:r>
              <a:rPr lang="en-US" dirty="0" err="1"/>
              <a:t>Degerlendirme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It will be hand delivered to Dr. Emine Nur Nacar or Dr. Yağmur Arıöz in the first week of November.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documents will be prepared. It will be uploaded as a </a:t>
            </a:r>
            <a:r>
              <a:rPr lang="en-US" b="1" u="sng" dirty="0"/>
              <a:t>single</a:t>
            </a:r>
            <a:r>
              <a:rPr lang="en-US" dirty="0"/>
              <a:t> pdf to the Drive link below in the first week of November.</a:t>
            </a:r>
          </a:p>
        </p:txBody>
      </p:sp>
    </p:spTree>
    <p:extLst>
      <p:ext uri="{BB962C8B-B14F-4D97-AF65-F5344CB8AC3E}">
        <p14:creationId xmlns:p14="http://schemas.microsoft.com/office/powerpoint/2010/main" val="268763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DFF6AC-D3D3-9EE3-4250-39A774F9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3. </a:t>
            </a:r>
            <a:r>
              <a:rPr lang="tr-TR" sz="5400" dirty="0" err="1"/>
              <a:t>Voluntary</a:t>
            </a:r>
            <a:r>
              <a:rPr lang="tr-TR" sz="5400" dirty="0"/>
              <a:t> </a:t>
            </a:r>
            <a:r>
              <a:rPr lang="tr-TR" sz="5400" dirty="0" err="1"/>
              <a:t>internship</a:t>
            </a:r>
            <a:r>
              <a:rPr lang="tr-TR" sz="5400" dirty="0"/>
              <a:t>/ </a:t>
            </a:r>
          </a:p>
          <a:p>
            <a:pPr marL="0" indent="0" algn="ctr">
              <a:buNone/>
            </a:pPr>
            <a:r>
              <a:rPr lang="tr-TR" sz="5400" dirty="0" err="1"/>
              <a:t>Unpaid</a:t>
            </a:r>
            <a:r>
              <a:rPr lang="tr-TR" sz="5400" dirty="0"/>
              <a:t> </a:t>
            </a:r>
            <a:r>
              <a:rPr lang="tr-TR" sz="5400" dirty="0" err="1"/>
              <a:t>internship</a:t>
            </a:r>
            <a:r>
              <a:rPr lang="tr-TR" sz="5400" dirty="0"/>
              <a:t> (Gönüllü Staj)</a:t>
            </a:r>
          </a:p>
        </p:txBody>
      </p:sp>
    </p:spTree>
    <p:extLst>
      <p:ext uri="{BB962C8B-B14F-4D97-AF65-F5344CB8AC3E}">
        <p14:creationId xmlns:p14="http://schemas.microsoft.com/office/powerpoint/2010/main" val="211736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954E1C-58F3-2BF0-0931-3B92E52A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tr-TR" sz="4000" dirty="0"/>
              <a:t>3.Voluntary </a:t>
            </a:r>
            <a:r>
              <a:rPr lang="tr-TR" sz="4000" dirty="0" err="1"/>
              <a:t>internship</a:t>
            </a:r>
            <a:r>
              <a:rPr lang="tr-TR" sz="4000" dirty="0"/>
              <a:t>/  </a:t>
            </a:r>
            <a:r>
              <a:rPr lang="tr-TR" sz="4000" dirty="0" err="1"/>
              <a:t>Unpaid</a:t>
            </a:r>
            <a:r>
              <a:rPr lang="tr-TR" sz="4000" dirty="0"/>
              <a:t> </a:t>
            </a:r>
            <a:r>
              <a:rPr lang="tr-TR" sz="4000" dirty="0" err="1"/>
              <a:t>internship</a:t>
            </a:r>
            <a:r>
              <a:rPr lang="tr-TR" sz="4000" dirty="0"/>
              <a:t> (Gönüllü Staj)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0CBCCA-59B0-C0B5-8E43-867D2283E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endParaRPr lang="tr-TR" dirty="0"/>
          </a:p>
          <a:p>
            <a:pPr algn="ctr">
              <a:buFont typeface="Wingdings" pitchFamily="2" charset="2"/>
              <a:buChar char="v"/>
            </a:pP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eligible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undertake</a:t>
            </a:r>
            <a:r>
              <a:rPr lang="tr-TR" dirty="0"/>
              <a:t> a </a:t>
            </a:r>
            <a:r>
              <a:rPr lang="tr-TR" dirty="0" err="1"/>
              <a:t>voluntary</a:t>
            </a:r>
            <a:r>
              <a:rPr lang="tr-TR" dirty="0"/>
              <a:t> </a:t>
            </a:r>
            <a:r>
              <a:rPr lang="tr-TR" dirty="0" err="1"/>
              <a:t>internship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completing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two </a:t>
            </a:r>
            <a:r>
              <a:rPr lang="tr-TR" b="1" dirty="0" err="1">
                <a:solidFill>
                  <a:srgbClr val="FF0000"/>
                </a:solidFill>
              </a:rPr>
              <a:t>mandatory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internships</a:t>
            </a:r>
            <a:r>
              <a:rPr lang="tr-TR" b="1" dirty="0">
                <a:solidFill>
                  <a:srgbClr val="FF0000"/>
                </a:solidFill>
              </a:rPr>
              <a:t>.(IE300 </a:t>
            </a:r>
            <a:r>
              <a:rPr lang="tr-TR" b="1" dirty="0" err="1">
                <a:solidFill>
                  <a:srgbClr val="FF0000"/>
                </a:solidFill>
              </a:rPr>
              <a:t>and</a:t>
            </a:r>
            <a:r>
              <a:rPr lang="tr-TR" b="1" dirty="0">
                <a:solidFill>
                  <a:srgbClr val="FF0000"/>
                </a:solidFill>
              </a:rPr>
              <a:t> IE400)</a:t>
            </a:r>
          </a:p>
          <a:p>
            <a:pPr marL="0" indent="0" algn="ctr">
              <a:buNone/>
            </a:pPr>
            <a:endParaRPr lang="tr-TR" dirty="0"/>
          </a:p>
          <a:p>
            <a:pPr algn="ctr">
              <a:buFont typeface="Wingdings" pitchFamily="2" charset="2"/>
              <a:buChar char="v"/>
            </a:pP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required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submit</a:t>
            </a:r>
            <a:r>
              <a:rPr lang="tr-TR" dirty="0"/>
              <a:t> a </a:t>
            </a:r>
            <a:r>
              <a:rPr lang="tr-TR" dirty="0" err="1"/>
              <a:t>printed</a:t>
            </a:r>
            <a:r>
              <a:rPr lang="tr-TR" dirty="0"/>
              <a:t> </a:t>
            </a:r>
            <a:r>
              <a:rPr lang="tr-TR" dirty="0" err="1"/>
              <a:t>copy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transcript</a:t>
            </a:r>
            <a:r>
              <a:rPr lang="tr-TR" b="1" dirty="0">
                <a:solidFill>
                  <a:srgbClr val="FF0000"/>
                </a:solidFill>
              </a:rPr>
              <a:t>,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faculty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e-Devlet,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u="sng" dirty="0"/>
              <a:t>Dr. Yağmur Arıöz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b="1" u="sng" dirty="0"/>
              <a:t>Dr. Emine Nur </a:t>
            </a:r>
            <a:r>
              <a:rPr lang="tr-TR" b="1" u="sng" dirty="0" err="1"/>
              <a:t>Nacar</a:t>
            </a:r>
            <a:r>
              <a:rPr lang="tr-TR" b="1" u="sng" dirty="0"/>
              <a:t>.</a:t>
            </a:r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164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ADC616-1A9B-8F08-F27C-ADF5A39D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dirty="0"/>
          </a:p>
          <a:p>
            <a:pPr marL="0" indent="0" algn="ctr">
              <a:buNone/>
            </a:pPr>
            <a:r>
              <a:rPr lang="tr-TR" sz="4800" dirty="0"/>
              <a:t>4. </a:t>
            </a:r>
            <a:r>
              <a:rPr lang="tr-TR" sz="4800" dirty="0" err="1"/>
              <a:t>Long-term</a:t>
            </a:r>
            <a:r>
              <a:rPr lang="tr-TR" sz="4800" dirty="0"/>
              <a:t> </a:t>
            </a:r>
            <a:r>
              <a:rPr lang="tr-TR" sz="4800" dirty="0" err="1"/>
              <a:t>Voluntary</a:t>
            </a:r>
            <a:r>
              <a:rPr lang="tr-TR" sz="4800" dirty="0"/>
              <a:t> </a:t>
            </a:r>
            <a:r>
              <a:rPr lang="tr-TR" sz="4800" dirty="0" err="1"/>
              <a:t>Internships</a:t>
            </a:r>
            <a:r>
              <a:rPr lang="tr-TR" sz="4800" dirty="0"/>
              <a:t> </a:t>
            </a:r>
            <a:r>
              <a:rPr lang="tr-TR" sz="4800" dirty="0" err="1"/>
              <a:t>and</a:t>
            </a:r>
            <a:r>
              <a:rPr lang="tr-TR" sz="4800" dirty="0"/>
              <a:t> </a:t>
            </a:r>
            <a:br>
              <a:rPr lang="tr-TR" sz="4800" dirty="0"/>
            </a:br>
            <a:r>
              <a:rPr lang="tr-TR" sz="4800" dirty="0"/>
              <a:t>ENGR 450 </a:t>
            </a:r>
            <a:r>
              <a:rPr lang="tr-TR" sz="4800" dirty="0" err="1"/>
              <a:t>Candidate</a:t>
            </a:r>
            <a:r>
              <a:rPr lang="tr-TR" sz="4800" dirty="0"/>
              <a:t> </a:t>
            </a:r>
            <a:r>
              <a:rPr lang="tr-TR" sz="4800" dirty="0" err="1"/>
              <a:t>Engineering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9102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67AA1A-020B-0010-11E4-E9F4E609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4. </a:t>
            </a:r>
            <a:r>
              <a:rPr lang="tr-TR" dirty="0" err="1"/>
              <a:t>Long-term</a:t>
            </a:r>
            <a:r>
              <a:rPr lang="tr-TR" dirty="0"/>
              <a:t> </a:t>
            </a:r>
            <a:r>
              <a:rPr lang="tr-TR" dirty="0" err="1"/>
              <a:t>Voluntary</a:t>
            </a:r>
            <a:r>
              <a:rPr lang="tr-TR" dirty="0"/>
              <a:t> </a:t>
            </a:r>
            <a:r>
              <a:rPr lang="tr-TR" dirty="0" err="1"/>
              <a:t>Internships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ENGR 450 </a:t>
            </a:r>
            <a:r>
              <a:rPr lang="tr-TR" dirty="0" err="1"/>
              <a:t>Candidate</a:t>
            </a:r>
            <a:r>
              <a:rPr lang="tr-TR" dirty="0"/>
              <a:t> </a:t>
            </a:r>
            <a:r>
              <a:rPr lang="tr-TR" dirty="0" err="1"/>
              <a:t>Engineering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297DCF-9F2F-EAEB-750D-EF1A3C30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159454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u="sng" dirty="0" err="1"/>
              <a:t>Long-term</a:t>
            </a:r>
            <a:r>
              <a:rPr lang="tr-TR" u="sng" dirty="0"/>
              <a:t> </a:t>
            </a:r>
            <a:r>
              <a:rPr lang="tr-TR" u="sng" dirty="0" err="1"/>
              <a:t>voluntary</a:t>
            </a:r>
            <a:r>
              <a:rPr lang="tr-TR" u="sng" dirty="0"/>
              <a:t> </a:t>
            </a:r>
            <a:r>
              <a:rPr lang="tr-TR" u="sng" dirty="0" err="1"/>
              <a:t>internships</a:t>
            </a:r>
            <a:r>
              <a:rPr lang="tr-TR" u="sng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u="sng" dirty="0"/>
              <a:t>ENGR 450 </a:t>
            </a:r>
            <a:r>
              <a:rPr lang="tr-TR" u="sng" dirty="0" err="1"/>
              <a:t>Candidate</a:t>
            </a:r>
            <a:r>
              <a:rPr lang="tr-TR" u="sng" dirty="0"/>
              <a:t> </a:t>
            </a:r>
            <a:r>
              <a:rPr lang="tr-TR" u="sng" dirty="0" err="1"/>
              <a:t>Engineering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outside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scope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Internship</a:t>
            </a:r>
            <a:r>
              <a:rPr lang="tr-TR" dirty="0"/>
              <a:t> </a:t>
            </a:r>
            <a:r>
              <a:rPr lang="tr-TR" dirty="0" err="1"/>
              <a:t>Commission</a:t>
            </a:r>
            <a:r>
              <a:rPr lang="tr-TR" dirty="0"/>
              <a:t>.</a:t>
            </a:r>
          </a:p>
          <a:p>
            <a:pPr>
              <a:buFont typeface="Wingdings" pitchFamily="2" charset="2"/>
              <a:buChar char="v"/>
            </a:pP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concerned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b="1" dirty="0" err="1"/>
              <a:t>academic</a:t>
            </a:r>
            <a:r>
              <a:rPr lang="tr-TR" b="1" dirty="0"/>
              <a:t> </a:t>
            </a:r>
            <a:r>
              <a:rPr lang="tr-TR" b="1" dirty="0" err="1"/>
              <a:t>advisors</a:t>
            </a:r>
            <a:r>
              <a:rPr lang="tr-TR" b="1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in </a:t>
            </a:r>
            <a:r>
              <a:rPr lang="tr-TR" dirty="0" err="1"/>
              <a:t>coordination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74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6E2B725-2A78-7BD7-2600-53C38C65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" y="457200"/>
            <a:ext cx="12236245" cy="68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E1B0F9-658D-7182-F58F-7125C7EAA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176663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/>
              <a:t>5. ERASMUS </a:t>
            </a:r>
            <a:r>
              <a:rPr lang="tr-TR" sz="4400" dirty="0" err="1"/>
              <a:t>Internship</a:t>
            </a:r>
            <a:endParaRPr lang="tr-TR" sz="4400" dirty="0"/>
          </a:p>
          <a:p>
            <a:pPr marL="0" indent="0" algn="ctr">
              <a:buNone/>
            </a:pPr>
            <a:endParaRPr lang="tr-TR" sz="4400" dirty="0"/>
          </a:p>
          <a:p>
            <a:pPr algn="ctr">
              <a:buFontTx/>
              <a:buChar char="-"/>
            </a:pPr>
            <a:r>
              <a:rPr lang="tr-TR" sz="4400" dirty="0" err="1"/>
              <a:t>All</a:t>
            </a:r>
            <a:r>
              <a:rPr lang="tr-TR" sz="4400" dirty="0"/>
              <a:t> </a:t>
            </a:r>
            <a:r>
              <a:rPr lang="tr-TR" sz="4400" dirty="0" err="1"/>
              <a:t>processes</a:t>
            </a:r>
            <a:r>
              <a:rPr lang="tr-TR" sz="4400" dirty="0"/>
              <a:t> </a:t>
            </a:r>
            <a:r>
              <a:rPr lang="tr-TR" sz="4400" dirty="0" err="1"/>
              <a:t>are</a:t>
            </a:r>
            <a:r>
              <a:rPr lang="tr-TR" sz="4400" dirty="0"/>
              <a:t> </a:t>
            </a:r>
            <a:r>
              <a:rPr lang="tr-TR" sz="4400" dirty="0" err="1"/>
              <a:t>carried</a:t>
            </a:r>
            <a:r>
              <a:rPr lang="tr-TR" sz="4400" dirty="0"/>
              <a:t> </a:t>
            </a:r>
            <a:r>
              <a:rPr lang="tr-TR" sz="4400" dirty="0" err="1"/>
              <a:t>out</a:t>
            </a:r>
            <a:r>
              <a:rPr lang="tr-TR" sz="4400" dirty="0"/>
              <a:t> </a:t>
            </a:r>
            <a:r>
              <a:rPr lang="tr-TR" sz="4400" dirty="0" err="1"/>
              <a:t>through</a:t>
            </a:r>
            <a:r>
              <a:rPr lang="tr-TR" sz="4400" dirty="0"/>
              <a:t> </a:t>
            </a:r>
            <a:r>
              <a:rPr lang="tr-TR" sz="4400" dirty="0" err="1"/>
              <a:t>the</a:t>
            </a:r>
            <a:r>
              <a:rPr lang="tr-TR" sz="4400" dirty="0"/>
              <a:t> AYBU Erasmus Office.</a:t>
            </a:r>
          </a:p>
        </p:txBody>
      </p:sp>
    </p:spTree>
    <p:extLst>
      <p:ext uri="{BB962C8B-B14F-4D97-AF65-F5344CB8AC3E}">
        <p14:creationId xmlns:p14="http://schemas.microsoft.com/office/powerpoint/2010/main" val="334390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F9B16-3B0C-9D64-537E-2B79A7E2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4E486D-03EF-5529-9046-1F43A9E6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 Internship! – IE300 and IE400 (each 20 working days)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Production-Service (OR Production-Production(not preferable)) (At least 1 Production/1</a:t>
            </a:r>
            <a:r>
              <a:rPr lang="en-US" baseline="30000" dirty="0"/>
              <a:t>st</a:t>
            </a:r>
            <a:r>
              <a:rPr lang="en-US" dirty="0"/>
              <a:t> one)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 Engineers OR 1 Industrial Engineer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find THE COMPANY BY YOURSELF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6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4533A-3C1B-9471-86E8-76BA5165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7D41C2-0C78-7BC0-304D-7EEC18EF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400" dirty="0"/>
              <a:t>1.BEFORE INTERNSHIP</a:t>
            </a:r>
          </a:p>
        </p:txBody>
      </p:sp>
    </p:spTree>
    <p:extLst>
      <p:ext uri="{BB962C8B-B14F-4D97-AF65-F5344CB8AC3E}">
        <p14:creationId xmlns:p14="http://schemas.microsoft.com/office/powerpoint/2010/main" val="240987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05F5EC-0B16-E421-1046-0228A6EA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40" y="185743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Before Internship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D9FF06-1FB9-0837-5448-EE8325F1C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0" y="1564477"/>
            <a:ext cx="6002110" cy="5107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3 documents!!!</a:t>
            </a:r>
          </a:p>
          <a:p>
            <a:pPr marL="0" indent="0">
              <a:buNone/>
            </a:pPr>
            <a:r>
              <a:rPr lang="en-US" sz="2000" dirty="0"/>
              <a:t>Document link: </a:t>
            </a:r>
            <a:r>
              <a:rPr lang="en-US" sz="2000" dirty="0">
                <a:hlinkClick r:id="rId2"/>
              </a:rPr>
              <a:t>https://aybu.edu.tr/endustrimuh/tr/sayfa/2040/Staj-Formlar%C4%B1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“</a:t>
            </a:r>
            <a:r>
              <a:rPr lang="en-US" sz="2000" dirty="0" err="1"/>
              <a:t>Zorunlu</a:t>
            </a:r>
            <a:r>
              <a:rPr lang="en-US" sz="2000" dirty="0"/>
              <a:t> </a:t>
            </a:r>
            <a:r>
              <a:rPr lang="en-US" sz="2000" dirty="0" err="1"/>
              <a:t>Staj</a:t>
            </a:r>
            <a:r>
              <a:rPr lang="en-US" sz="2000" dirty="0"/>
              <a:t> </a:t>
            </a:r>
            <a:r>
              <a:rPr lang="en-US" sz="2000" dirty="0" err="1"/>
              <a:t>Formu</a:t>
            </a:r>
            <a:r>
              <a:rPr lang="en-US" sz="2000" dirty="0"/>
              <a:t>” (2 copies) (The company will sign and stamp it.)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tr-TR" sz="2000" dirty="0"/>
              <a:t>Forms </a:t>
            </a:r>
            <a:r>
              <a:rPr lang="tr-TR" sz="2000" dirty="0" err="1"/>
              <a:t>must</a:t>
            </a:r>
            <a:r>
              <a:rPr lang="tr-TR" sz="2000" dirty="0"/>
              <a:t> be </a:t>
            </a:r>
            <a:r>
              <a:rPr lang="tr-TR" sz="2000" dirty="0" err="1"/>
              <a:t>completed</a:t>
            </a:r>
            <a:r>
              <a:rPr lang="tr-TR" sz="2000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fully</a:t>
            </a:r>
            <a:r>
              <a:rPr lang="tr-TR" sz="2000" b="1" dirty="0"/>
              <a:t> </a:t>
            </a:r>
            <a:r>
              <a:rPr lang="tr-TR" sz="2000" dirty="0"/>
              <a:t>in </a:t>
            </a:r>
            <a:r>
              <a:rPr lang="tr-TR" sz="2000" b="1" dirty="0" err="1">
                <a:solidFill>
                  <a:srgbClr val="FF0000"/>
                </a:solidFill>
              </a:rPr>
              <a:t>electronic</a:t>
            </a:r>
            <a:r>
              <a:rPr lang="tr-TR" sz="2000" b="1" dirty="0">
                <a:solidFill>
                  <a:srgbClr val="FF0000"/>
                </a:solidFill>
              </a:rPr>
              <a:t> format</a:t>
            </a:r>
            <a:r>
              <a:rPr lang="tr-TR" sz="2000" dirty="0"/>
              <a:t>. Forms </a:t>
            </a:r>
            <a:r>
              <a:rPr lang="tr-TR" sz="2000" dirty="0" err="1"/>
              <a:t>completed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hand</a:t>
            </a:r>
            <a:r>
              <a:rPr lang="tr-TR" sz="2000" dirty="0"/>
              <a:t> </a:t>
            </a:r>
            <a:r>
              <a:rPr lang="tr-TR" sz="2000" dirty="0" err="1"/>
              <a:t>will</a:t>
            </a:r>
            <a:r>
              <a:rPr lang="tr-TR" sz="2000" dirty="0"/>
              <a:t> </a:t>
            </a:r>
            <a:r>
              <a:rPr lang="tr-TR" sz="2000" dirty="0" err="1"/>
              <a:t>result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documents</a:t>
            </a:r>
            <a:r>
              <a:rPr lang="tr-TR" sz="2000" dirty="0"/>
              <a:t> </a:t>
            </a:r>
            <a:r>
              <a:rPr lang="tr-TR" sz="2000" dirty="0" err="1"/>
              <a:t>being</a:t>
            </a:r>
            <a:r>
              <a:rPr lang="tr-TR" sz="2000" dirty="0"/>
              <a:t> </a:t>
            </a:r>
            <a:r>
              <a:rPr lang="tr-TR" sz="2000" dirty="0" err="1"/>
              <a:t>returned</a:t>
            </a:r>
            <a:r>
              <a:rPr lang="tr-TR" sz="2000" dirty="0"/>
              <a:t>.</a:t>
            </a:r>
          </a:p>
          <a:p>
            <a:pPr marL="457200" indent="-457200">
              <a:buAutoNum type="arabicPeriod"/>
            </a:pPr>
            <a:endParaRPr lang="tr-TR" sz="2000" dirty="0"/>
          </a:p>
          <a:p>
            <a:pPr marL="457200" indent="-457200">
              <a:buAutoNum type="arabicPeriod"/>
            </a:pPr>
            <a:r>
              <a:rPr lang="tr-TR" sz="2000" b="1" dirty="0" err="1">
                <a:solidFill>
                  <a:srgbClr val="FF0000"/>
                </a:solidFill>
              </a:rPr>
              <a:t>Official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public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holidays</a:t>
            </a:r>
            <a:r>
              <a:rPr lang="tr-TR" sz="2000" dirty="0"/>
              <a:t>, </a:t>
            </a:r>
            <a:r>
              <a:rPr lang="tr-TR" sz="2000" dirty="0" err="1"/>
              <a:t>such</a:t>
            </a:r>
            <a:r>
              <a:rPr lang="tr-TR" sz="2000" dirty="0"/>
              <a:t> as </a:t>
            </a:r>
            <a:r>
              <a:rPr lang="tr-TR" sz="2000" dirty="0" err="1"/>
              <a:t>July</a:t>
            </a:r>
            <a:r>
              <a:rPr lang="tr-TR" sz="2000" dirty="0"/>
              <a:t> 15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August</a:t>
            </a:r>
            <a:r>
              <a:rPr lang="tr-TR" sz="2000" dirty="0"/>
              <a:t> 30, </a:t>
            </a:r>
            <a:r>
              <a:rPr lang="tr-TR" sz="2000" dirty="0" err="1"/>
              <a:t>must</a:t>
            </a:r>
            <a:r>
              <a:rPr lang="tr-TR" sz="2000" dirty="0"/>
              <a:t> be </a:t>
            </a:r>
            <a:r>
              <a:rPr lang="tr-TR" sz="2000" dirty="0" err="1"/>
              <a:t>excluded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20 </a:t>
            </a:r>
            <a:r>
              <a:rPr lang="tr-TR" sz="2000" dirty="0" err="1"/>
              <a:t>working-day</a:t>
            </a:r>
            <a:r>
              <a:rPr lang="tr-TR" sz="2000" dirty="0"/>
              <a:t> </a:t>
            </a:r>
            <a:r>
              <a:rPr lang="tr-TR" sz="2000" dirty="0" err="1"/>
              <a:t>calculation</a:t>
            </a:r>
            <a:r>
              <a:rPr lang="tr-TR" sz="2000" dirty="0"/>
              <a:t> </a:t>
            </a:r>
            <a:r>
              <a:rPr lang="tr-TR" sz="2000" dirty="0" err="1"/>
              <a:t>when</a:t>
            </a:r>
            <a:r>
              <a:rPr lang="tr-TR" sz="2000" dirty="0"/>
              <a:t> </a:t>
            </a:r>
            <a:r>
              <a:rPr lang="tr-TR" sz="2000" dirty="0" err="1"/>
              <a:t>determining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internship</a:t>
            </a:r>
            <a:r>
              <a:rPr lang="tr-TR" sz="2000" dirty="0"/>
              <a:t> </a:t>
            </a:r>
            <a:r>
              <a:rPr lang="tr-TR" sz="2000" dirty="0" err="1"/>
              <a:t>end</a:t>
            </a:r>
            <a:r>
              <a:rPr lang="tr-TR" sz="2000" dirty="0"/>
              <a:t> </a:t>
            </a:r>
            <a:r>
              <a:rPr lang="tr-TR" sz="2000" dirty="0" err="1"/>
              <a:t>date</a:t>
            </a:r>
            <a:r>
              <a:rPr lang="tr-TR" sz="2000" dirty="0"/>
              <a:t>.</a:t>
            </a:r>
          </a:p>
          <a:p>
            <a:pPr marL="457200" indent="-457200">
              <a:buAutoNum type="arabicPeriod"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457200" indent="-457200">
              <a:buAutoNum type="arabicPeriod"/>
            </a:pPr>
            <a:endParaRPr lang="tr-TR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4" name="Resim 3" descr="metin, makbuz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9156BF7A-EBEA-6254-1C92-92363B0A2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70"/>
          <a:stretch/>
        </p:blipFill>
        <p:spPr>
          <a:xfrm>
            <a:off x="7375191" y="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56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D009F-B740-3B0F-50D4-FF55B3E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6D36284-581E-EEB5-3C04-E207B48E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“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Sigortası</a:t>
            </a:r>
            <a:r>
              <a:rPr lang="en-US" dirty="0"/>
              <a:t> </a:t>
            </a:r>
            <a:r>
              <a:rPr lang="en-US" dirty="0" err="1"/>
              <a:t>Beyan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Taahhütname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Almıyorum</a:t>
            </a:r>
            <a:r>
              <a:rPr lang="en-US" dirty="0"/>
              <a:t> – I/my family do not work at insured job.</a:t>
            </a:r>
          </a:p>
          <a:p>
            <a:pPr marL="0" indent="0">
              <a:buNone/>
            </a:pPr>
            <a:r>
              <a:rPr lang="en-US" dirty="0" err="1"/>
              <a:t>Alıyorum</a:t>
            </a:r>
            <a:r>
              <a:rPr lang="en-US" dirty="0"/>
              <a:t> - I/my family work at insured job.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İçerik Yer Tutucusu 4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9F4BCB28-D81B-1DA5-0F88-4DB5FD63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203" y="365125"/>
            <a:ext cx="4781797" cy="6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3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D009F-B740-3B0F-50D4-FF55B3E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6D36284-581E-EEB5-3C04-E207B48E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“</a:t>
            </a:r>
            <a:r>
              <a:rPr lang="en-US" dirty="0" err="1"/>
              <a:t>Cumartesi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(not compulsory)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work on Saturday.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E7EAC47C-D782-4E1C-0EB0-67873252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06" y="0"/>
            <a:ext cx="4896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2AEB88-6A7B-8207-E702-A75711AA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F666F1-F526-93D8-441A-AD465D727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endParaRPr lang="tr-TR" dirty="0"/>
          </a:p>
          <a:p>
            <a:pPr algn="ctr">
              <a:buFont typeface="Wingdings" pitchFamily="2" charset="2"/>
              <a:buChar char="v"/>
            </a:pPr>
            <a:r>
              <a:rPr lang="tr-TR" dirty="0"/>
              <a:t>1. </a:t>
            </a:r>
            <a:r>
              <a:rPr lang="tr-TR" dirty="0" err="1"/>
              <a:t>Internship</a:t>
            </a:r>
            <a:r>
              <a:rPr lang="tr-TR" dirty="0"/>
              <a:t> </a:t>
            </a:r>
            <a:r>
              <a:rPr lang="tr-TR" dirty="0" err="1"/>
              <a:t>documents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be </a:t>
            </a:r>
            <a:r>
              <a:rPr lang="tr-TR" dirty="0" err="1"/>
              <a:t>checked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Dr. Yağmur Arıöz </a:t>
            </a:r>
            <a:r>
              <a:rPr lang="tr-TR" dirty="0" err="1"/>
              <a:t>or</a:t>
            </a:r>
            <a:r>
              <a:rPr lang="tr-TR" b="1" dirty="0">
                <a:solidFill>
                  <a:srgbClr val="FF0000"/>
                </a:solidFill>
              </a:rPr>
              <a:t> Dr. Emine Nur </a:t>
            </a:r>
            <a:r>
              <a:rPr lang="tr-TR" b="1" dirty="0" err="1">
                <a:solidFill>
                  <a:srgbClr val="FF0000"/>
                </a:solidFill>
              </a:rPr>
              <a:t>Nacar</a:t>
            </a:r>
            <a:r>
              <a:rPr lang="tr-TR" b="1" dirty="0">
                <a:solidFill>
                  <a:srgbClr val="FF0000"/>
                </a:solidFill>
              </a:rPr>
              <a:t>. </a:t>
            </a:r>
          </a:p>
          <a:p>
            <a:pPr algn="ctr">
              <a:buFont typeface="Wingdings" pitchFamily="2" charset="2"/>
              <a:buChar char="v"/>
            </a:pPr>
            <a:endParaRPr lang="tr-TR" dirty="0"/>
          </a:p>
          <a:p>
            <a:pPr algn="ctr">
              <a:buFont typeface="Wingdings" pitchFamily="2" charset="2"/>
              <a:buChar char="v"/>
            </a:pPr>
            <a:r>
              <a:rPr lang="tr-TR" dirty="0"/>
              <a:t>2.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obtaining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signatures</a:t>
            </a:r>
            <a:r>
              <a:rPr lang="tr-TR" dirty="0"/>
              <a:t>, </a:t>
            </a:r>
            <a:r>
              <a:rPr lang="tr-TR" dirty="0" err="1"/>
              <a:t>please</a:t>
            </a:r>
            <a:r>
              <a:rPr lang="tr-TR" dirty="0"/>
              <a:t> </a:t>
            </a:r>
            <a:r>
              <a:rPr lang="tr-TR" dirty="0" err="1"/>
              <a:t>submit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documents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department</a:t>
            </a:r>
            <a:r>
              <a:rPr lang="tr-TR" dirty="0"/>
              <a:t> </a:t>
            </a:r>
            <a:r>
              <a:rPr lang="tr-TR" dirty="0" err="1"/>
              <a:t>secretary</a:t>
            </a:r>
            <a:r>
              <a:rPr lang="tr-TR" dirty="0"/>
              <a:t>, </a:t>
            </a:r>
            <a:r>
              <a:rPr lang="tr-TR" b="1" dirty="0">
                <a:solidFill>
                  <a:schemeClr val="accent1"/>
                </a:solidFill>
              </a:rPr>
              <a:t>Uğur </a:t>
            </a:r>
            <a:r>
              <a:rPr lang="tr-TR" b="1" dirty="0" err="1">
                <a:solidFill>
                  <a:schemeClr val="accent1"/>
                </a:solidFill>
              </a:rPr>
              <a:t>Kırbağ</a:t>
            </a:r>
            <a:r>
              <a:rPr lang="tr-TR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26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2BA46B-502F-2D07-329B-A2FE5896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EA5C6B-CCF3-DB50-EB8D-24D49F1E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err="1"/>
              <a:t>Documents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submitted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two </a:t>
            </a:r>
            <a:r>
              <a:rPr lang="tr-TR" dirty="0" err="1"/>
              <a:t>weeks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internship</a:t>
            </a:r>
            <a:r>
              <a:rPr lang="tr-TR" dirty="0"/>
              <a:t> start </a:t>
            </a:r>
            <a:r>
              <a:rPr lang="tr-TR" dirty="0" err="1"/>
              <a:t>date</a:t>
            </a:r>
            <a:r>
              <a:rPr lang="tr-TR" dirty="0"/>
              <a:t>. 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/>
              <a:t>calendar</a:t>
            </a:r>
            <a:r>
              <a:rPr lang="tr-TR" dirty="0"/>
              <a:t> </a:t>
            </a:r>
            <a:r>
              <a:rPr lang="tr-TR" dirty="0" err="1"/>
              <a:t>begins</a:t>
            </a:r>
            <a:r>
              <a:rPr lang="tr-TR" dirty="0"/>
              <a:t> on </a:t>
            </a:r>
            <a:r>
              <a:rPr lang="tr-TR" b="1" dirty="0" err="1">
                <a:solidFill>
                  <a:srgbClr val="FF0000"/>
                </a:solidFill>
              </a:rPr>
              <a:t>September</a:t>
            </a:r>
            <a:r>
              <a:rPr lang="tr-TR" b="1" dirty="0">
                <a:solidFill>
                  <a:srgbClr val="FF0000"/>
                </a:solidFill>
              </a:rPr>
              <a:t> 21, </a:t>
            </a:r>
            <a:r>
              <a:rPr lang="tr-TR" dirty="0" err="1"/>
              <a:t>the</a:t>
            </a:r>
            <a:r>
              <a:rPr lang="tr-TR" dirty="0"/>
              <a:t> final </a:t>
            </a:r>
            <a:r>
              <a:rPr lang="tr-TR" dirty="0" err="1"/>
              <a:t>deadline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document</a:t>
            </a:r>
            <a:r>
              <a:rPr lang="tr-TR" dirty="0"/>
              <a:t> </a:t>
            </a:r>
            <a:r>
              <a:rPr lang="tr-TR" dirty="0" err="1"/>
              <a:t>submission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office</a:t>
            </a:r>
            <a:r>
              <a:rPr lang="tr-TR" dirty="0"/>
              <a:t> is </a:t>
            </a:r>
            <a:r>
              <a:rPr lang="tr-TR" b="1" i="1" u="sng" dirty="0" err="1">
                <a:solidFill>
                  <a:srgbClr val="FF0000"/>
                </a:solidFill>
              </a:rPr>
              <a:t>August</a:t>
            </a:r>
            <a:r>
              <a:rPr lang="tr-TR" b="1" i="1" u="sng" dirty="0">
                <a:solidFill>
                  <a:srgbClr val="FF0000"/>
                </a:solidFill>
              </a:rPr>
              <a:t> 10.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r-TR" dirty="0" err="1"/>
              <a:t>Internship</a:t>
            </a:r>
            <a:r>
              <a:rPr lang="tr-TR" dirty="0"/>
              <a:t> </a:t>
            </a:r>
            <a:r>
              <a:rPr lang="tr-TR" dirty="0" err="1"/>
              <a:t>documents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be </a:t>
            </a:r>
            <a:r>
              <a:rPr lang="tr-TR" dirty="0" err="1"/>
              <a:t>accepted</a:t>
            </a:r>
            <a:r>
              <a:rPr lang="tr-TR" dirty="0"/>
              <a:t> on </a:t>
            </a:r>
            <a:r>
              <a:rPr lang="tr-TR" b="1" dirty="0" err="1">
                <a:solidFill>
                  <a:srgbClr val="FF0000"/>
                </a:solidFill>
              </a:rPr>
              <a:t>Tuesdays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between</a:t>
            </a:r>
            <a:r>
              <a:rPr lang="tr-TR" b="1" dirty="0">
                <a:solidFill>
                  <a:srgbClr val="FF0000"/>
                </a:solidFill>
              </a:rPr>
              <a:t> 11 </a:t>
            </a:r>
            <a:r>
              <a:rPr lang="tr-TR" b="1" dirty="0" err="1">
                <a:solidFill>
                  <a:srgbClr val="FF0000"/>
                </a:solidFill>
              </a:rPr>
              <a:t>a.m</a:t>
            </a:r>
            <a:r>
              <a:rPr lang="tr-TR" b="1" dirty="0">
                <a:solidFill>
                  <a:srgbClr val="FF0000"/>
                </a:solidFill>
              </a:rPr>
              <a:t>. </a:t>
            </a:r>
            <a:r>
              <a:rPr lang="tr-TR" b="1" dirty="0" err="1">
                <a:solidFill>
                  <a:srgbClr val="FF0000"/>
                </a:solidFill>
              </a:rPr>
              <a:t>and</a:t>
            </a:r>
            <a:r>
              <a:rPr lang="tr-TR" b="1" dirty="0">
                <a:solidFill>
                  <a:srgbClr val="FF0000"/>
                </a:solidFill>
              </a:rPr>
              <a:t> 12 </a:t>
            </a:r>
            <a:r>
              <a:rPr lang="tr-TR" b="1" dirty="0" err="1">
                <a:solidFill>
                  <a:srgbClr val="FF0000"/>
                </a:solidFill>
              </a:rPr>
              <a:t>p.m</a:t>
            </a:r>
            <a:r>
              <a:rPr lang="tr-TR" b="1" dirty="0">
                <a:solidFill>
                  <a:srgbClr val="FF0000"/>
                </a:solidFill>
              </a:rPr>
              <a:t>.</a:t>
            </a: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case</a:t>
            </a:r>
            <a:r>
              <a:rPr lang="tr-TR" dirty="0"/>
              <a:t> of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,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informed</a:t>
            </a:r>
            <a:r>
              <a:rPr lang="tr-TR" dirty="0"/>
              <a:t>.(Office </a:t>
            </a:r>
            <a:r>
              <a:rPr lang="tr-TR" dirty="0" err="1"/>
              <a:t>number</a:t>
            </a:r>
            <a:r>
              <a:rPr lang="tr-TR" dirty="0"/>
              <a:t>: B519)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Responsible from Internship: Dr. Emine Nur Nacar, Dr. Yağmur Arıöz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2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447</TotalTime>
  <Words>694</Words>
  <Application>Microsoft Macintosh PowerPoint</Application>
  <PresentationFormat>Geniş ekran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Teması</vt:lpstr>
      <vt:lpstr>IE300-IE400 Industrial Practice I-II 2026</vt:lpstr>
      <vt:lpstr>PowerPoint Sunusu</vt:lpstr>
      <vt:lpstr>General Info</vt:lpstr>
      <vt:lpstr>PowerPoint Sunusu</vt:lpstr>
      <vt:lpstr>Before Internship</vt:lpstr>
      <vt:lpstr>Before Internship (cont.)</vt:lpstr>
      <vt:lpstr>Before Internship (cont.)</vt:lpstr>
      <vt:lpstr>PowerPoint Sunusu</vt:lpstr>
      <vt:lpstr>Before Internship (cont.)</vt:lpstr>
      <vt:lpstr>Communication tools</vt:lpstr>
      <vt:lpstr>PowerPoint Sunusu</vt:lpstr>
      <vt:lpstr>After Internship</vt:lpstr>
      <vt:lpstr>After Internship (cont.)</vt:lpstr>
      <vt:lpstr>After Internship (cont.)</vt:lpstr>
      <vt:lpstr>After Internship (cont.)</vt:lpstr>
      <vt:lpstr>PowerPoint Sunusu</vt:lpstr>
      <vt:lpstr>3.Voluntary internship/  Unpaid internship (Gönüllü Staj) </vt:lpstr>
      <vt:lpstr>PowerPoint Sunusu</vt:lpstr>
      <vt:lpstr>4. Long-term Voluntary Internships and  ENGR 450 Candidate Engineering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Information</dc:title>
  <dc:creator>Arş. Gör. Emine Nur NACAR</dc:creator>
  <cp:lastModifiedBy>Yağmur Arıöz</cp:lastModifiedBy>
  <cp:revision>12</cp:revision>
  <dcterms:created xsi:type="dcterms:W3CDTF">2024-02-21T12:41:42Z</dcterms:created>
  <dcterms:modified xsi:type="dcterms:W3CDTF">2026-02-17T12:39:32Z</dcterms:modified>
</cp:coreProperties>
</file>